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0" r:id="rId3"/>
    <p:sldId id="257" r:id="rId4"/>
    <p:sldId id="266" r:id="rId5"/>
    <p:sldId id="258" r:id="rId6"/>
    <p:sldId id="260" r:id="rId7"/>
    <p:sldId id="286" r:id="rId8"/>
    <p:sldId id="267" r:id="rId9"/>
    <p:sldId id="281" r:id="rId10"/>
    <p:sldId id="261" r:id="rId11"/>
    <p:sldId id="284" r:id="rId12"/>
    <p:sldId id="285" r:id="rId13"/>
    <p:sldId id="262" r:id="rId14"/>
    <p:sldId id="290" r:id="rId15"/>
    <p:sldId id="263" r:id="rId16"/>
    <p:sldId id="282" r:id="rId17"/>
    <p:sldId id="264" r:id="rId18"/>
    <p:sldId id="265" r:id="rId19"/>
    <p:sldId id="283" r:id="rId20"/>
    <p:sldId id="268" r:id="rId21"/>
    <p:sldId id="269" r:id="rId22"/>
    <p:sldId id="270" r:id="rId23"/>
    <p:sldId id="272" r:id="rId24"/>
    <p:sldId id="271" r:id="rId25"/>
    <p:sldId id="273" r:id="rId26"/>
    <p:sldId id="274" r:id="rId27"/>
    <p:sldId id="287" r:id="rId28"/>
    <p:sldId id="275" r:id="rId29"/>
    <p:sldId id="276" r:id="rId30"/>
    <p:sldId id="288" r:id="rId31"/>
    <p:sldId id="289" r:id="rId32"/>
    <p:sldId id="277" r:id="rId33"/>
    <p:sldId id="278" r:id="rId34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66" d="100"/>
          <a:sy n="66" d="100"/>
        </p:scale>
        <p:origin x="14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26.svg"/><Relationship Id="rId1" Type="http://schemas.openxmlformats.org/officeDocument/2006/relationships/image" Target="../media/image18.png"/><Relationship Id="rId6" Type="http://schemas.openxmlformats.org/officeDocument/2006/relationships/image" Target="../media/image28.svg"/><Relationship Id="rId5" Type="http://schemas.openxmlformats.org/officeDocument/2006/relationships/image" Target="../media/image19.png"/><Relationship Id="rId10" Type="http://schemas.openxmlformats.org/officeDocument/2006/relationships/image" Target="../media/image32.svg"/><Relationship Id="rId4" Type="http://schemas.openxmlformats.org/officeDocument/2006/relationships/image" Target="../media/image21.svg"/><Relationship Id="rId9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26.svg"/><Relationship Id="rId1" Type="http://schemas.openxmlformats.org/officeDocument/2006/relationships/image" Target="../media/image18.png"/><Relationship Id="rId6" Type="http://schemas.openxmlformats.org/officeDocument/2006/relationships/image" Target="../media/image28.svg"/><Relationship Id="rId5" Type="http://schemas.openxmlformats.org/officeDocument/2006/relationships/image" Target="../media/image19.png"/><Relationship Id="rId10" Type="http://schemas.openxmlformats.org/officeDocument/2006/relationships/image" Target="../media/image32.svg"/><Relationship Id="rId4" Type="http://schemas.openxmlformats.org/officeDocument/2006/relationships/image" Target="../media/image21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CE9FA-D672-42CE-B9C0-63AA295F042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CE9B432E-B3B1-4650-BCB5-E2CC007BC9EB}">
      <dgm:prSet phldrT="[Texto]"/>
      <dgm:spPr/>
      <dgm:t>
        <a:bodyPr/>
        <a:lstStyle/>
        <a:p>
          <a:r>
            <a:rPr lang="es-SV" dirty="0"/>
            <a:t>Marca</a:t>
          </a:r>
        </a:p>
      </dgm:t>
    </dgm:pt>
    <dgm:pt modelId="{EC7FB994-7051-4240-BC83-58D6D82B1B3F}" type="parTrans" cxnId="{2CD1267C-8EA1-4890-9741-B7304AB0CC23}">
      <dgm:prSet/>
      <dgm:spPr/>
      <dgm:t>
        <a:bodyPr/>
        <a:lstStyle/>
        <a:p>
          <a:endParaRPr lang="es-SV"/>
        </a:p>
      </dgm:t>
    </dgm:pt>
    <dgm:pt modelId="{70067C5A-C52E-4272-B7DE-19F4DEF6BF86}" type="sibTrans" cxnId="{2CD1267C-8EA1-4890-9741-B7304AB0CC23}">
      <dgm:prSet/>
      <dgm:spPr/>
      <dgm:t>
        <a:bodyPr/>
        <a:lstStyle/>
        <a:p>
          <a:endParaRPr lang="es-SV"/>
        </a:p>
      </dgm:t>
    </dgm:pt>
    <dgm:pt modelId="{BA8692A7-9337-4569-8A1D-D1C58D305340}">
      <dgm:prSet phldrT="[Texto]"/>
      <dgm:spPr/>
      <dgm:t>
        <a:bodyPr/>
        <a:lstStyle/>
        <a:p>
          <a:r>
            <a:rPr lang="es-SV" dirty="0"/>
            <a:t>Color</a:t>
          </a:r>
        </a:p>
      </dgm:t>
    </dgm:pt>
    <dgm:pt modelId="{D59A4B1E-E930-438C-8895-4C38ECB5C41B}" type="parTrans" cxnId="{2E7FBB58-93C6-4B68-A0C5-8783304768CF}">
      <dgm:prSet/>
      <dgm:spPr/>
      <dgm:t>
        <a:bodyPr/>
        <a:lstStyle/>
        <a:p>
          <a:endParaRPr lang="es-SV"/>
        </a:p>
      </dgm:t>
    </dgm:pt>
    <dgm:pt modelId="{A92EAB25-B622-45BE-ADA7-5926E59A8689}" type="sibTrans" cxnId="{2E7FBB58-93C6-4B68-A0C5-8783304768CF}">
      <dgm:prSet/>
      <dgm:spPr/>
      <dgm:t>
        <a:bodyPr/>
        <a:lstStyle/>
        <a:p>
          <a:endParaRPr lang="es-SV"/>
        </a:p>
      </dgm:t>
    </dgm:pt>
    <dgm:pt modelId="{352F325B-C099-4EA9-97E9-6A64143BD082}">
      <dgm:prSet phldrT="[Texto]"/>
      <dgm:spPr/>
      <dgm:t>
        <a:bodyPr/>
        <a:lstStyle/>
        <a:p>
          <a:r>
            <a:rPr lang="es-SV" dirty="0"/>
            <a:t>Tamaño</a:t>
          </a:r>
        </a:p>
      </dgm:t>
    </dgm:pt>
    <dgm:pt modelId="{486E6459-BE5A-4BFB-8159-EA98B0D93CBE}" type="parTrans" cxnId="{188F6112-164E-46FE-8994-9772752CE27C}">
      <dgm:prSet/>
      <dgm:spPr/>
      <dgm:t>
        <a:bodyPr/>
        <a:lstStyle/>
        <a:p>
          <a:endParaRPr lang="es-SV"/>
        </a:p>
      </dgm:t>
    </dgm:pt>
    <dgm:pt modelId="{FAEC3801-CBB5-464D-8D10-E396FF71A5D2}" type="sibTrans" cxnId="{188F6112-164E-46FE-8994-9772752CE27C}">
      <dgm:prSet/>
      <dgm:spPr/>
      <dgm:t>
        <a:bodyPr/>
        <a:lstStyle/>
        <a:p>
          <a:endParaRPr lang="es-SV"/>
        </a:p>
      </dgm:t>
    </dgm:pt>
    <dgm:pt modelId="{C697CDEA-CD1B-4116-91DA-33AB13C6E496}">
      <dgm:prSet phldrT="[Texto]"/>
      <dgm:spPr/>
      <dgm:t>
        <a:bodyPr/>
        <a:lstStyle/>
        <a:p>
          <a:r>
            <a:rPr lang="es-SV" dirty="0"/>
            <a:t>Condición de nuevo</a:t>
          </a:r>
        </a:p>
      </dgm:t>
    </dgm:pt>
    <dgm:pt modelId="{788261FA-76D7-46E0-A0C6-3F7ED3A04CF2}" type="parTrans" cxnId="{82FE4A8A-3468-4F14-8D0E-8A7FF14D56FA}">
      <dgm:prSet/>
      <dgm:spPr/>
      <dgm:t>
        <a:bodyPr/>
        <a:lstStyle/>
        <a:p>
          <a:endParaRPr lang="es-SV"/>
        </a:p>
      </dgm:t>
    </dgm:pt>
    <dgm:pt modelId="{3EEFA26F-0EB8-44BF-BEE5-4EA9E8CE5613}" type="sibTrans" cxnId="{82FE4A8A-3468-4F14-8D0E-8A7FF14D56FA}">
      <dgm:prSet/>
      <dgm:spPr/>
      <dgm:t>
        <a:bodyPr/>
        <a:lstStyle/>
        <a:p>
          <a:endParaRPr lang="es-SV"/>
        </a:p>
      </dgm:t>
    </dgm:pt>
    <dgm:pt modelId="{7BDC0543-D06E-4EED-BA31-9BE38C76861F}">
      <dgm:prSet phldrT="[Texto]"/>
      <dgm:spPr/>
      <dgm:t>
        <a:bodyPr/>
        <a:lstStyle/>
        <a:p>
          <a:r>
            <a:rPr lang="es-SV" dirty="0"/>
            <a:t>Longevidad</a:t>
          </a:r>
        </a:p>
      </dgm:t>
    </dgm:pt>
    <dgm:pt modelId="{7A04F2CA-C787-4100-9D61-8D9E0C050185}" type="parTrans" cxnId="{213B5091-253F-449E-928A-6A44E0F7DC7F}">
      <dgm:prSet/>
      <dgm:spPr/>
      <dgm:t>
        <a:bodyPr/>
        <a:lstStyle/>
        <a:p>
          <a:endParaRPr lang="es-SV"/>
        </a:p>
      </dgm:t>
    </dgm:pt>
    <dgm:pt modelId="{37C98D58-49F8-4FA2-965B-EEDEC5F4E18E}" type="sibTrans" cxnId="{213B5091-253F-449E-928A-6A44E0F7DC7F}">
      <dgm:prSet/>
      <dgm:spPr/>
      <dgm:t>
        <a:bodyPr/>
        <a:lstStyle/>
        <a:p>
          <a:endParaRPr lang="es-SV"/>
        </a:p>
      </dgm:t>
    </dgm:pt>
    <dgm:pt modelId="{DD5E5D25-45E4-465A-AABA-38E3722B62BE}" type="pres">
      <dgm:prSet presAssocID="{C48CE9FA-D672-42CE-B9C0-63AA295F04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352C3A-877E-4E5D-9BD6-8DD94E7A9568}" type="pres">
      <dgm:prSet presAssocID="{CE9B432E-B3B1-4650-BCB5-E2CC007BC9EB}" presName="comp" presStyleCnt="0"/>
      <dgm:spPr/>
    </dgm:pt>
    <dgm:pt modelId="{7024C17C-4DA6-4697-BF3C-FBFDF7901382}" type="pres">
      <dgm:prSet presAssocID="{CE9B432E-B3B1-4650-BCB5-E2CC007BC9EB}" presName="box" presStyleLbl="node1" presStyleIdx="0" presStyleCnt="5" custLinFactNeighborX="35410" custLinFactNeighborY="-26875"/>
      <dgm:spPr/>
      <dgm:t>
        <a:bodyPr/>
        <a:lstStyle/>
        <a:p>
          <a:endParaRPr lang="es-ES"/>
        </a:p>
      </dgm:t>
    </dgm:pt>
    <dgm:pt modelId="{23715363-F905-4D16-8AF8-A20168E03EFE}" type="pres">
      <dgm:prSet presAssocID="{CE9B432E-B3B1-4650-BCB5-E2CC007BC9EB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51000" b="-51000"/>
          </a:stretch>
        </a:blipFill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A2660D48-3329-47CF-A412-9D0E7FA9E8AC}" type="pres">
      <dgm:prSet presAssocID="{CE9B432E-B3B1-4650-BCB5-E2CC007BC9E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BF0CF0-933E-488E-B526-D23A342A9D10}" type="pres">
      <dgm:prSet presAssocID="{70067C5A-C52E-4272-B7DE-19F4DEF6BF86}" presName="spacer" presStyleCnt="0"/>
      <dgm:spPr/>
    </dgm:pt>
    <dgm:pt modelId="{674237D4-1469-4FCF-8838-A9DCE71B01C3}" type="pres">
      <dgm:prSet presAssocID="{BA8692A7-9337-4569-8A1D-D1C58D305340}" presName="comp" presStyleCnt="0"/>
      <dgm:spPr/>
    </dgm:pt>
    <dgm:pt modelId="{E892D5AA-71D7-4688-B483-EBD489E76531}" type="pres">
      <dgm:prSet presAssocID="{BA8692A7-9337-4569-8A1D-D1C58D305340}" presName="box" presStyleLbl="node1" presStyleIdx="1" presStyleCnt="5"/>
      <dgm:spPr/>
      <dgm:t>
        <a:bodyPr/>
        <a:lstStyle/>
        <a:p>
          <a:endParaRPr lang="es-ES"/>
        </a:p>
      </dgm:t>
    </dgm:pt>
    <dgm:pt modelId="{5BEC90BB-270C-43A0-989A-C977B7CCB975}" type="pres">
      <dgm:prSet presAssocID="{BA8692A7-9337-4569-8A1D-D1C58D305340}" presName="img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t="-51000" b="-51000"/>
          </a:stretch>
        </a:blipFill>
      </dgm:spPr>
      <dgm:extLst>
        <a:ext uri="{E40237B7-FDA0-4F09-8148-C483321AD2D9}">
          <dgm14:cNvPr xmlns:dgm14="http://schemas.microsoft.com/office/drawing/2010/diagram" id="0" name="" descr="Diagrama de Venn"/>
        </a:ext>
      </dgm:extLst>
    </dgm:pt>
    <dgm:pt modelId="{0349E625-2BFD-4643-A4A3-B182C34F915B}" type="pres">
      <dgm:prSet presAssocID="{BA8692A7-9337-4569-8A1D-D1C58D30534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B679EF-F403-4CDC-908D-E30985C53610}" type="pres">
      <dgm:prSet presAssocID="{A92EAB25-B622-45BE-ADA7-5926E59A8689}" presName="spacer" presStyleCnt="0"/>
      <dgm:spPr/>
    </dgm:pt>
    <dgm:pt modelId="{7E980259-8A5A-4EC9-94FC-2F384D705E5E}" type="pres">
      <dgm:prSet presAssocID="{352F325B-C099-4EA9-97E9-6A64143BD082}" presName="comp" presStyleCnt="0"/>
      <dgm:spPr/>
    </dgm:pt>
    <dgm:pt modelId="{36E10F17-766F-4269-860F-D2D9D3814B4B}" type="pres">
      <dgm:prSet presAssocID="{352F325B-C099-4EA9-97E9-6A64143BD082}" presName="box" presStyleLbl="node1" presStyleIdx="2" presStyleCnt="5"/>
      <dgm:spPr/>
      <dgm:t>
        <a:bodyPr/>
        <a:lstStyle/>
        <a:p>
          <a:endParaRPr lang="es-ES"/>
        </a:p>
      </dgm:t>
    </dgm:pt>
    <dgm:pt modelId="{010749F2-8FF0-4104-85C2-5F3A005B47B1}" type="pres">
      <dgm:prSet presAssocID="{352F325B-C099-4EA9-97E9-6A64143BD082}" presName="img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t="-51000" b="-51000"/>
          </a:stretch>
        </a:blipFill>
      </dgm:spPr>
      <dgm:extLst>
        <a:ext uri="{E40237B7-FDA0-4F09-8148-C483321AD2D9}">
          <dgm14:cNvPr xmlns:dgm14="http://schemas.microsoft.com/office/drawing/2010/diagram" id="0" name="" descr="Indicador"/>
        </a:ext>
      </dgm:extLst>
    </dgm:pt>
    <dgm:pt modelId="{DAB5E8DD-B79C-4341-9153-398DEF62E40D}" type="pres">
      <dgm:prSet presAssocID="{352F325B-C099-4EA9-97E9-6A64143BD082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66652F-48A1-42B7-AA5C-96B6DAA19B81}" type="pres">
      <dgm:prSet presAssocID="{FAEC3801-CBB5-464D-8D10-E396FF71A5D2}" presName="spacer" presStyleCnt="0"/>
      <dgm:spPr/>
    </dgm:pt>
    <dgm:pt modelId="{756348A7-5B84-4D13-BAB5-090706AA16CA}" type="pres">
      <dgm:prSet presAssocID="{C697CDEA-CD1B-4116-91DA-33AB13C6E496}" presName="comp" presStyleCnt="0"/>
      <dgm:spPr/>
    </dgm:pt>
    <dgm:pt modelId="{3F75BFFC-66EE-43EC-A317-5E370A2F7A87}" type="pres">
      <dgm:prSet presAssocID="{C697CDEA-CD1B-4116-91DA-33AB13C6E496}" presName="box" presStyleLbl="node1" presStyleIdx="3" presStyleCnt="5"/>
      <dgm:spPr/>
      <dgm:t>
        <a:bodyPr/>
        <a:lstStyle/>
        <a:p>
          <a:endParaRPr lang="es-ES"/>
        </a:p>
      </dgm:t>
    </dgm:pt>
    <dgm:pt modelId="{E8C33585-022C-4F6F-A8E8-272C68BB775F}" type="pres">
      <dgm:prSet presAssocID="{C697CDEA-CD1B-4116-91DA-33AB13C6E496}" presName="img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t="-51000" b="-51000"/>
          </a:stretch>
        </a:blipFill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62AC5761-E17B-4715-9D21-89EFC50919FA}" type="pres">
      <dgm:prSet presAssocID="{C697CDEA-CD1B-4116-91DA-33AB13C6E496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B37D1-CB67-43B0-A5BA-6E7FEA69BE10}" type="pres">
      <dgm:prSet presAssocID="{3EEFA26F-0EB8-44BF-BEE5-4EA9E8CE5613}" presName="spacer" presStyleCnt="0"/>
      <dgm:spPr/>
    </dgm:pt>
    <dgm:pt modelId="{BA29E67A-9BE9-42EE-98C3-3A81C9492312}" type="pres">
      <dgm:prSet presAssocID="{7BDC0543-D06E-4EED-BA31-9BE38C76861F}" presName="comp" presStyleCnt="0"/>
      <dgm:spPr/>
    </dgm:pt>
    <dgm:pt modelId="{2E233AA3-89BC-48F0-AE63-A0D00C08F76B}" type="pres">
      <dgm:prSet presAssocID="{7BDC0543-D06E-4EED-BA31-9BE38C76861F}" presName="box" presStyleLbl="node1" presStyleIdx="4" presStyleCnt="5"/>
      <dgm:spPr/>
      <dgm:t>
        <a:bodyPr/>
        <a:lstStyle/>
        <a:p>
          <a:endParaRPr lang="es-ES"/>
        </a:p>
      </dgm:t>
    </dgm:pt>
    <dgm:pt modelId="{E0A40034-6C0C-43FB-AF28-E24A92D2CF67}" type="pres">
      <dgm:prSet presAssocID="{7BDC0543-D06E-4EED-BA31-9BE38C76861F}" presName="img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 t="-51000" b="-51000"/>
          </a:stretch>
        </a:blipFill>
      </dgm:spPr>
      <dgm:extLst>
        <a:ext uri="{E40237B7-FDA0-4F09-8148-C483321AD2D9}">
          <dgm14:cNvPr xmlns:dgm14="http://schemas.microsoft.com/office/drawing/2010/diagram" id="0" name="" descr="Tendencia al alza"/>
        </a:ext>
      </dgm:extLst>
    </dgm:pt>
    <dgm:pt modelId="{33DDA912-13C4-410D-8273-E286C95E6345}" type="pres">
      <dgm:prSet presAssocID="{7BDC0543-D06E-4EED-BA31-9BE38C76861F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77A5BC0-C37A-4FB1-94FC-63774AB7C110}" type="presOf" srcId="{CE9B432E-B3B1-4650-BCB5-E2CC007BC9EB}" destId="{A2660D48-3329-47CF-A412-9D0E7FA9E8AC}" srcOrd="1" destOrd="0" presId="urn:microsoft.com/office/officeart/2005/8/layout/vList4"/>
    <dgm:cxn modelId="{8A8AC300-40B7-4475-B31F-AD51B3AF8D41}" type="presOf" srcId="{CE9B432E-B3B1-4650-BCB5-E2CC007BC9EB}" destId="{7024C17C-4DA6-4697-BF3C-FBFDF7901382}" srcOrd="0" destOrd="0" presId="urn:microsoft.com/office/officeart/2005/8/layout/vList4"/>
    <dgm:cxn modelId="{5DF6D7DB-EA74-4558-B80E-3DF380EE8F28}" type="presOf" srcId="{C697CDEA-CD1B-4116-91DA-33AB13C6E496}" destId="{62AC5761-E17B-4715-9D21-89EFC50919FA}" srcOrd="1" destOrd="0" presId="urn:microsoft.com/office/officeart/2005/8/layout/vList4"/>
    <dgm:cxn modelId="{C99616A2-3A2F-420D-98F1-A8C8FA9F3B0E}" type="presOf" srcId="{BA8692A7-9337-4569-8A1D-D1C58D305340}" destId="{E892D5AA-71D7-4688-B483-EBD489E76531}" srcOrd="0" destOrd="0" presId="urn:microsoft.com/office/officeart/2005/8/layout/vList4"/>
    <dgm:cxn modelId="{82FE4A8A-3468-4F14-8D0E-8A7FF14D56FA}" srcId="{C48CE9FA-D672-42CE-B9C0-63AA295F0426}" destId="{C697CDEA-CD1B-4116-91DA-33AB13C6E496}" srcOrd="3" destOrd="0" parTransId="{788261FA-76D7-46E0-A0C6-3F7ED3A04CF2}" sibTransId="{3EEFA26F-0EB8-44BF-BEE5-4EA9E8CE5613}"/>
    <dgm:cxn modelId="{7041D805-DC5B-41AD-945F-3777C45FE985}" type="presOf" srcId="{BA8692A7-9337-4569-8A1D-D1C58D305340}" destId="{0349E625-2BFD-4643-A4A3-B182C34F915B}" srcOrd="1" destOrd="0" presId="urn:microsoft.com/office/officeart/2005/8/layout/vList4"/>
    <dgm:cxn modelId="{2E7FBB58-93C6-4B68-A0C5-8783304768CF}" srcId="{C48CE9FA-D672-42CE-B9C0-63AA295F0426}" destId="{BA8692A7-9337-4569-8A1D-D1C58D305340}" srcOrd="1" destOrd="0" parTransId="{D59A4B1E-E930-438C-8895-4C38ECB5C41B}" sibTransId="{A92EAB25-B622-45BE-ADA7-5926E59A8689}"/>
    <dgm:cxn modelId="{0845D024-4A31-49E7-B07C-17F327956ACB}" type="presOf" srcId="{C697CDEA-CD1B-4116-91DA-33AB13C6E496}" destId="{3F75BFFC-66EE-43EC-A317-5E370A2F7A87}" srcOrd="0" destOrd="0" presId="urn:microsoft.com/office/officeart/2005/8/layout/vList4"/>
    <dgm:cxn modelId="{8F4BF3DF-4FA4-4B58-A6C5-07E604151325}" type="presOf" srcId="{7BDC0543-D06E-4EED-BA31-9BE38C76861F}" destId="{33DDA912-13C4-410D-8273-E286C95E6345}" srcOrd="1" destOrd="0" presId="urn:microsoft.com/office/officeart/2005/8/layout/vList4"/>
    <dgm:cxn modelId="{A9B37266-1509-4880-999E-33808B479A8B}" type="presOf" srcId="{7BDC0543-D06E-4EED-BA31-9BE38C76861F}" destId="{2E233AA3-89BC-48F0-AE63-A0D00C08F76B}" srcOrd="0" destOrd="0" presId="urn:microsoft.com/office/officeart/2005/8/layout/vList4"/>
    <dgm:cxn modelId="{188F6112-164E-46FE-8994-9772752CE27C}" srcId="{C48CE9FA-D672-42CE-B9C0-63AA295F0426}" destId="{352F325B-C099-4EA9-97E9-6A64143BD082}" srcOrd="2" destOrd="0" parTransId="{486E6459-BE5A-4BFB-8159-EA98B0D93CBE}" sibTransId="{FAEC3801-CBB5-464D-8D10-E396FF71A5D2}"/>
    <dgm:cxn modelId="{1E254483-BA46-475B-91E4-9AC3CD6124CD}" type="presOf" srcId="{C48CE9FA-D672-42CE-B9C0-63AA295F0426}" destId="{DD5E5D25-45E4-465A-AABA-38E3722B62BE}" srcOrd="0" destOrd="0" presId="urn:microsoft.com/office/officeart/2005/8/layout/vList4"/>
    <dgm:cxn modelId="{213B5091-253F-449E-928A-6A44E0F7DC7F}" srcId="{C48CE9FA-D672-42CE-B9C0-63AA295F0426}" destId="{7BDC0543-D06E-4EED-BA31-9BE38C76861F}" srcOrd="4" destOrd="0" parTransId="{7A04F2CA-C787-4100-9D61-8D9E0C050185}" sibTransId="{37C98D58-49F8-4FA2-965B-EEDEC5F4E18E}"/>
    <dgm:cxn modelId="{7BE04CE0-9CE1-4EC4-9820-F20680AA8A31}" type="presOf" srcId="{352F325B-C099-4EA9-97E9-6A64143BD082}" destId="{36E10F17-766F-4269-860F-D2D9D3814B4B}" srcOrd="0" destOrd="0" presId="urn:microsoft.com/office/officeart/2005/8/layout/vList4"/>
    <dgm:cxn modelId="{337DCB9C-4A09-42FA-A519-022614F02872}" type="presOf" srcId="{352F325B-C099-4EA9-97E9-6A64143BD082}" destId="{DAB5E8DD-B79C-4341-9153-398DEF62E40D}" srcOrd="1" destOrd="0" presId="urn:microsoft.com/office/officeart/2005/8/layout/vList4"/>
    <dgm:cxn modelId="{2CD1267C-8EA1-4890-9741-B7304AB0CC23}" srcId="{C48CE9FA-D672-42CE-B9C0-63AA295F0426}" destId="{CE9B432E-B3B1-4650-BCB5-E2CC007BC9EB}" srcOrd="0" destOrd="0" parTransId="{EC7FB994-7051-4240-BC83-58D6D82B1B3F}" sibTransId="{70067C5A-C52E-4272-B7DE-19F4DEF6BF86}"/>
    <dgm:cxn modelId="{EFE8CBD3-5F60-48B1-A4BA-E13F051CDEA1}" type="presParOf" srcId="{DD5E5D25-45E4-465A-AABA-38E3722B62BE}" destId="{B5352C3A-877E-4E5D-9BD6-8DD94E7A9568}" srcOrd="0" destOrd="0" presId="urn:microsoft.com/office/officeart/2005/8/layout/vList4"/>
    <dgm:cxn modelId="{8E26E38E-20F7-4E65-8A97-E278DF91F236}" type="presParOf" srcId="{B5352C3A-877E-4E5D-9BD6-8DD94E7A9568}" destId="{7024C17C-4DA6-4697-BF3C-FBFDF7901382}" srcOrd="0" destOrd="0" presId="urn:microsoft.com/office/officeart/2005/8/layout/vList4"/>
    <dgm:cxn modelId="{22F6A139-8ED2-4FDC-B3F5-ABD3DC625947}" type="presParOf" srcId="{B5352C3A-877E-4E5D-9BD6-8DD94E7A9568}" destId="{23715363-F905-4D16-8AF8-A20168E03EFE}" srcOrd="1" destOrd="0" presId="urn:microsoft.com/office/officeart/2005/8/layout/vList4"/>
    <dgm:cxn modelId="{805D993F-70E7-439F-8766-ACF429BC9E57}" type="presParOf" srcId="{B5352C3A-877E-4E5D-9BD6-8DD94E7A9568}" destId="{A2660D48-3329-47CF-A412-9D0E7FA9E8AC}" srcOrd="2" destOrd="0" presId="urn:microsoft.com/office/officeart/2005/8/layout/vList4"/>
    <dgm:cxn modelId="{D93B6D34-7A97-4E3A-A7D1-913EB54BB63D}" type="presParOf" srcId="{DD5E5D25-45E4-465A-AABA-38E3722B62BE}" destId="{DEBF0CF0-933E-488E-B526-D23A342A9D10}" srcOrd="1" destOrd="0" presId="urn:microsoft.com/office/officeart/2005/8/layout/vList4"/>
    <dgm:cxn modelId="{93CD1ADF-4860-4143-BD70-AC985D6DCEA8}" type="presParOf" srcId="{DD5E5D25-45E4-465A-AABA-38E3722B62BE}" destId="{674237D4-1469-4FCF-8838-A9DCE71B01C3}" srcOrd="2" destOrd="0" presId="urn:microsoft.com/office/officeart/2005/8/layout/vList4"/>
    <dgm:cxn modelId="{1E450161-7985-407B-B809-91185AE368F9}" type="presParOf" srcId="{674237D4-1469-4FCF-8838-A9DCE71B01C3}" destId="{E892D5AA-71D7-4688-B483-EBD489E76531}" srcOrd="0" destOrd="0" presId="urn:microsoft.com/office/officeart/2005/8/layout/vList4"/>
    <dgm:cxn modelId="{38D8F29A-508C-4925-853E-23D8A70CF911}" type="presParOf" srcId="{674237D4-1469-4FCF-8838-A9DCE71B01C3}" destId="{5BEC90BB-270C-43A0-989A-C977B7CCB975}" srcOrd="1" destOrd="0" presId="urn:microsoft.com/office/officeart/2005/8/layout/vList4"/>
    <dgm:cxn modelId="{9F0B9225-3236-4C21-9479-44B521D40D17}" type="presParOf" srcId="{674237D4-1469-4FCF-8838-A9DCE71B01C3}" destId="{0349E625-2BFD-4643-A4A3-B182C34F915B}" srcOrd="2" destOrd="0" presId="urn:microsoft.com/office/officeart/2005/8/layout/vList4"/>
    <dgm:cxn modelId="{F3362812-6451-48A0-BA8F-FB9DDF877008}" type="presParOf" srcId="{DD5E5D25-45E4-465A-AABA-38E3722B62BE}" destId="{E0B679EF-F403-4CDC-908D-E30985C53610}" srcOrd="3" destOrd="0" presId="urn:microsoft.com/office/officeart/2005/8/layout/vList4"/>
    <dgm:cxn modelId="{9FE91474-04A8-4DDF-A674-B376806CF4F7}" type="presParOf" srcId="{DD5E5D25-45E4-465A-AABA-38E3722B62BE}" destId="{7E980259-8A5A-4EC9-94FC-2F384D705E5E}" srcOrd="4" destOrd="0" presId="urn:microsoft.com/office/officeart/2005/8/layout/vList4"/>
    <dgm:cxn modelId="{37653107-0EBF-4D95-8003-3939EB9FE80B}" type="presParOf" srcId="{7E980259-8A5A-4EC9-94FC-2F384D705E5E}" destId="{36E10F17-766F-4269-860F-D2D9D3814B4B}" srcOrd="0" destOrd="0" presId="urn:microsoft.com/office/officeart/2005/8/layout/vList4"/>
    <dgm:cxn modelId="{C66C9B7D-6E65-4F18-AF51-B2193E7FE11D}" type="presParOf" srcId="{7E980259-8A5A-4EC9-94FC-2F384D705E5E}" destId="{010749F2-8FF0-4104-85C2-5F3A005B47B1}" srcOrd="1" destOrd="0" presId="urn:microsoft.com/office/officeart/2005/8/layout/vList4"/>
    <dgm:cxn modelId="{09ACF320-A488-4642-889C-320CAA9AD77D}" type="presParOf" srcId="{7E980259-8A5A-4EC9-94FC-2F384D705E5E}" destId="{DAB5E8DD-B79C-4341-9153-398DEF62E40D}" srcOrd="2" destOrd="0" presId="urn:microsoft.com/office/officeart/2005/8/layout/vList4"/>
    <dgm:cxn modelId="{7FCD20A6-23E8-41B3-84A6-5971A4670E2A}" type="presParOf" srcId="{DD5E5D25-45E4-465A-AABA-38E3722B62BE}" destId="{9E66652F-48A1-42B7-AA5C-96B6DAA19B81}" srcOrd="5" destOrd="0" presId="urn:microsoft.com/office/officeart/2005/8/layout/vList4"/>
    <dgm:cxn modelId="{7C81EA42-B89D-414A-AA66-F32A530E6995}" type="presParOf" srcId="{DD5E5D25-45E4-465A-AABA-38E3722B62BE}" destId="{756348A7-5B84-4D13-BAB5-090706AA16CA}" srcOrd="6" destOrd="0" presId="urn:microsoft.com/office/officeart/2005/8/layout/vList4"/>
    <dgm:cxn modelId="{BECA5136-3DBF-411B-B6CA-524E23628D73}" type="presParOf" srcId="{756348A7-5B84-4D13-BAB5-090706AA16CA}" destId="{3F75BFFC-66EE-43EC-A317-5E370A2F7A87}" srcOrd="0" destOrd="0" presId="urn:microsoft.com/office/officeart/2005/8/layout/vList4"/>
    <dgm:cxn modelId="{0CD53065-CEC5-4054-8C6F-1FAAE3691D64}" type="presParOf" srcId="{756348A7-5B84-4D13-BAB5-090706AA16CA}" destId="{E8C33585-022C-4F6F-A8E8-272C68BB775F}" srcOrd="1" destOrd="0" presId="urn:microsoft.com/office/officeart/2005/8/layout/vList4"/>
    <dgm:cxn modelId="{2E5BE0FF-F309-4197-8AE2-CC2C9C52547F}" type="presParOf" srcId="{756348A7-5B84-4D13-BAB5-090706AA16CA}" destId="{62AC5761-E17B-4715-9D21-89EFC50919FA}" srcOrd="2" destOrd="0" presId="urn:microsoft.com/office/officeart/2005/8/layout/vList4"/>
    <dgm:cxn modelId="{41127323-6E70-43C7-8A74-D45FAB2D4DC3}" type="presParOf" srcId="{DD5E5D25-45E4-465A-AABA-38E3722B62BE}" destId="{7DCB37D1-CB67-43B0-A5BA-6E7FEA69BE10}" srcOrd="7" destOrd="0" presId="urn:microsoft.com/office/officeart/2005/8/layout/vList4"/>
    <dgm:cxn modelId="{30E4D1D6-89DB-44DD-B499-8DFF24868536}" type="presParOf" srcId="{DD5E5D25-45E4-465A-AABA-38E3722B62BE}" destId="{BA29E67A-9BE9-42EE-98C3-3A81C9492312}" srcOrd="8" destOrd="0" presId="urn:microsoft.com/office/officeart/2005/8/layout/vList4"/>
    <dgm:cxn modelId="{961EA5E8-5628-4A38-A8ED-7B007690B423}" type="presParOf" srcId="{BA29E67A-9BE9-42EE-98C3-3A81C9492312}" destId="{2E233AA3-89BC-48F0-AE63-A0D00C08F76B}" srcOrd="0" destOrd="0" presId="urn:microsoft.com/office/officeart/2005/8/layout/vList4"/>
    <dgm:cxn modelId="{8ACDF109-19DE-4023-A5FB-9A6DFF736739}" type="presParOf" srcId="{BA29E67A-9BE9-42EE-98C3-3A81C9492312}" destId="{E0A40034-6C0C-43FB-AF28-E24A92D2CF67}" srcOrd="1" destOrd="0" presId="urn:microsoft.com/office/officeart/2005/8/layout/vList4"/>
    <dgm:cxn modelId="{3472D604-9470-4AD7-B40D-65E1C2C56244}" type="presParOf" srcId="{BA29E67A-9BE9-42EE-98C3-3A81C9492312}" destId="{33DDA912-13C4-410D-8273-E286C95E634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4C17C-4DA6-4697-BF3C-FBFDF7901382}">
      <dsp:nvSpPr>
        <dsp:cNvPr id="0" name=""/>
        <dsp:cNvSpPr/>
      </dsp:nvSpPr>
      <dsp:spPr>
        <a:xfrm>
          <a:off x="0" y="0"/>
          <a:ext cx="6096000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400" kern="1200" dirty="0"/>
            <a:t>Marca</a:t>
          </a:r>
        </a:p>
      </dsp:txBody>
      <dsp:txXfrm>
        <a:off x="1294407" y="0"/>
        <a:ext cx="4801592" cy="752078"/>
      </dsp:txXfrm>
    </dsp:sp>
    <dsp:sp modelId="{23715363-F905-4D16-8AF8-A20168E03EFE}">
      <dsp:nvSpPr>
        <dsp:cNvPr id="0" name=""/>
        <dsp:cNvSpPr/>
      </dsp:nvSpPr>
      <dsp:spPr>
        <a:xfrm>
          <a:off x="75207" y="75207"/>
          <a:ext cx="1219200" cy="6016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51000" b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2D5AA-71D7-4688-B483-EBD489E76531}">
      <dsp:nvSpPr>
        <dsp:cNvPr id="0" name=""/>
        <dsp:cNvSpPr/>
      </dsp:nvSpPr>
      <dsp:spPr>
        <a:xfrm>
          <a:off x="0" y="827285"/>
          <a:ext cx="6096000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400" kern="1200" dirty="0"/>
            <a:t>Color</a:t>
          </a:r>
        </a:p>
      </dsp:txBody>
      <dsp:txXfrm>
        <a:off x="1294407" y="827285"/>
        <a:ext cx="4801592" cy="752078"/>
      </dsp:txXfrm>
    </dsp:sp>
    <dsp:sp modelId="{5BEC90BB-270C-43A0-989A-C977B7CCB975}">
      <dsp:nvSpPr>
        <dsp:cNvPr id="0" name=""/>
        <dsp:cNvSpPr/>
      </dsp:nvSpPr>
      <dsp:spPr>
        <a:xfrm>
          <a:off x="75207" y="902493"/>
          <a:ext cx="1219200" cy="6016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t="-51000" b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10F17-766F-4269-860F-D2D9D3814B4B}">
      <dsp:nvSpPr>
        <dsp:cNvPr id="0" name=""/>
        <dsp:cNvSpPr/>
      </dsp:nvSpPr>
      <dsp:spPr>
        <a:xfrm>
          <a:off x="0" y="1654571"/>
          <a:ext cx="6096000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400" kern="1200" dirty="0"/>
            <a:t>Tamaño</a:t>
          </a:r>
        </a:p>
      </dsp:txBody>
      <dsp:txXfrm>
        <a:off x="1294407" y="1654571"/>
        <a:ext cx="4801592" cy="752078"/>
      </dsp:txXfrm>
    </dsp:sp>
    <dsp:sp modelId="{010749F2-8FF0-4104-85C2-5F3A005B47B1}">
      <dsp:nvSpPr>
        <dsp:cNvPr id="0" name=""/>
        <dsp:cNvSpPr/>
      </dsp:nvSpPr>
      <dsp:spPr>
        <a:xfrm>
          <a:off x="75207" y="1729779"/>
          <a:ext cx="1219200" cy="6016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t="-51000" b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5BFFC-66EE-43EC-A317-5E370A2F7A87}">
      <dsp:nvSpPr>
        <dsp:cNvPr id="0" name=""/>
        <dsp:cNvSpPr/>
      </dsp:nvSpPr>
      <dsp:spPr>
        <a:xfrm>
          <a:off x="0" y="2481857"/>
          <a:ext cx="6096000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400" kern="1200" dirty="0"/>
            <a:t>Condición de nuevo</a:t>
          </a:r>
        </a:p>
      </dsp:txBody>
      <dsp:txXfrm>
        <a:off x="1294407" y="2481857"/>
        <a:ext cx="4801592" cy="752078"/>
      </dsp:txXfrm>
    </dsp:sp>
    <dsp:sp modelId="{E8C33585-022C-4F6F-A8E8-272C68BB775F}">
      <dsp:nvSpPr>
        <dsp:cNvPr id="0" name=""/>
        <dsp:cNvSpPr/>
      </dsp:nvSpPr>
      <dsp:spPr>
        <a:xfrm>
          <a:off x="75207" y="2557065"/>
          <a:ext cx="1219200" cy="6016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t="-51000" b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33AA3-89BC-48F0-AE63-A0D00C08F76B}">
      <dsp:nvSpPr>
        <dsp:cNvPr id="0" name=""/>
        <dsp:cNvSpPr/>
      </dsp:nvSpPr>
      <dsp:spPr>
        <a:xfrm>
          <a:off x="0" y="3309143"/>
          <a:ext cx="6096000" cy="752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400" kern="1200" dirty="0"/>
            <a:t>Longevidad</a:t>
          </a:r>
        </a:p>
      </dsp:txBody>
      <dsp:txXfrm>
        <a:off x="1294407" y="3309143"/>
        <a:ext cx="4801592" cy="752078"/>
      </dsp:txXfrm>
    </dsp:sp>
    <dsp:sp modelId="{E0A40034-6C0C-43FB-AF28-E24A92D2CF67}">
      <dsp:nvSpPr>
        <dsp:cNvPr id="0" name=""/>
        <dsp:cNvSpPr/>
      </dsp:nvSpPr>
      <dsp:spPr>
        <a:xfrm>
          <a:off x="75207" y="3384351"/>
          <a:ext cx="1219200" cy="6016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 t="-51000" b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B1D5-1167-8440-96C5-E435301A1430}" type="datetimeFigureOut">
              <a:rPr lang="es-ES_tradnl" smtClean="0"/>
              <a:t>21/06/2019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ADEA-29DB-1F48-98A0-57F10B6B56E7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B1D5-1167-8440-96C5-E435301A1430}" type="datetimeFigureOut">
              <a:rPr lang="es-ES_tradnl" smtClean="0"/>
              <a:t>21/06/2019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ADEA-29DB-1F48-98A0-57F10B6B56E7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B1D5-1167-8440-96C5-E435301A1430}" type="datetimeFigureOut">
              <a:rPr lang="es-ES_tradnl" smtClean="0"/>
              <a:t>21/06/2019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ADEA-29DB-1F48-98A0-57F10B6B56E7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B1D5-1167-8440-96C5-E435301A1430}" type="datetimeFigureOut">
              <a:rPr lang="es-ES_tradnl" smtClean="0"/>
              <a:t>21/06/2019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ADEA-29DB-1F48-98A0-57F10B6B56E7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B1D5-1167-8440-96C5-E435301A1430}" type="datetimeFigureOut">
              <a:rPr lang="es-ES_tradnl" smtClean="0"/>
              <a:t>21/06/2019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ADEA-29DB-1F48-98A0-57F10B6B56E7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B1D5-1167-8440-96C5-E435301A1430}" type="datetimeFigureOut">
              <a:rPr lang="es-ES_tradnl" smtClean="0"/>
              <a:t>21/06/2019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ADEA-29DB-1F48-98A0-57F10B6B56E7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B1D5-1167-8440-96C5-E435301A1430}" type="datetimeFigureOut">
              <a:rPr lang="es-ES_tradnl" smtClean="0"/>
              <a:t>21/06/2019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ADEA-29DB-1F48-98A0-57F10B6B56E7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B1D5-1167-8440-96C5-E435301A1430}" type="datetimeFigureOut">
              <a:rPr lang="es-ES_tradnl" smtClean="0"/>
              <a:t>21/06/2019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ADEA-29DB-1F48-98A0-57F10B6B56E7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B1D5-1167-8440-96C5-E435301A1430}" type="datetimeFigureOut">
              <a:rPr lang="es-ES_tradnl" smtClean="0"/>
              <a:t>21/06/2019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ADEA-29DB-1F48-98A0-57F10B6B56E7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B1D5-1167-8440-96C5-E435301A1430}" type="datetimeFigureOut">
              <a:rPr lang="es-ES_tradnl" smtClean="0"/>
              <a:t>21/06/2019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ADEA-29DB-1F48-98A0-57F10B6B56E7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B1D5-1167-8440-96C5-E435301A1430}" type="datetimeFigureOut">
              <a:rPr lang="es-ES_tradnl" smtClean="0"/>
              <a:t>21/06/2019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CADEA-29DB-1F48-98A0-57F10B6B56E7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6B1D5-1167-8440-96C5-E435301A1430}" type="datetimeFigureOut">
              <a:rPr lang="es-ES_tradnl" smtClean="0"/>
              <a:t>21/06/2019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CADEA-29DB-1F48-98A0-57F10B6B56E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776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ncuentra24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22477"/>
            <a:ext cx="7772400" cy="2387600"/>
          </a:xfrm>
        </p:spPr>
        <p:txBody>
          <a:bodyPr anchor="ctr">
            <a:noAutofit/>
          </a:bodyPr>
          <a:lstStyle/>
          <a:p>
            <a:r>
              <a:rPr lang="es-ES_tradnl" sz="4000" dirty="0"/>
              <a:t>Variabilidad en el precio de los carros importados como función de sus atributos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805680"/>
            <a:ext cx="7710714" cy="2492033"/>
          </a:xfrm>
        </p:spPr>
        <p:txBody>
          <a:bodyPr>
            <a:normAutofit/>
          </a:bodyPr>
          <a:lstStyle/>
          <a:p>
            <a:r>
              <a:rPr lang="es-ES_tradnl" i="1" dirty="0"/>
              <a:t>Miguel Armando Paniagua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Junio </a:t>
            </a:r>
            <a:r>
              <a:rPr lang="es-ES_tradnl" dirty="0"/>
              <a:t>de 2019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49" y="3368649"/>
            <a:ext cx="5982965" cy="11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Fuentes de datos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685475"/>
            <a:ext cx="7886700" cy="4351338"/>
          </a:xfrm>
        </p:spPr>
        <p:txBody>
          <a:bodyPr/>
          <a:lstStyle/>
          <a:p>
            <a:r>
              <a:rPr lang="es-ES_tradnl" dirty="0"/>
              <a:t>Base propia y web </a:t>
            </a:r>
            <a:r>
              <a:rPr lang="es-ES_tradnl" dirty="0" err="1"/>
              <a:t>scraping</a:t>
            </a:r>
            <a:endParaRPr lang="es-ES_tradnl" dirty="0"/>
          </a:p>
          <a:p>
            <a:pPr lvl="1"/>
            <a:r>
              <a:rPr lang="es-ES_tradnl" dirty="0"/>
              <a:t>Generación propia</a:t>
            </a:r>
          </a:p>
          <a:p>
            <a:pPr lvl="1"/>
            <a:r>
              <a:rPr lang="es-ES_tradnl" dirty="0"/>
              <a:t>Web </a:t>
            </a:r>
            <a:r>
              <a:rPr lang="es-ES_tradnl" dirty="0" err="1"/>
              <a:t>scraping</a:t>
            </a:r>
            <a:endParaRPr lang="es-ES_tradnl" dirty="0"/>
          </a:p>
          <a:p>
            <a:pPr lvl="1"/>
            <a:r>
              <a:rPr lang="es-SV" dirty="0">
                <a:hlinkClick r:id="rId2"/>
              </a:rPr>
              <a:t>www.encuentra24.com</a:t>
            </a:r>
            <a:r>
              <a:rPr lang="es-SV" dirty="0" smtClean="0"/>
              <a:t>.</a:t>
            </a:r>
          </a:p>
          <a:p>
            <a:pPr marL="457200" lvl="1" indent="0">
              <a:buNone/>
            </a:pPr>
            <a:endParaRPr lang="es-ES_tradnl" dirty="0"/>
          </a:p>
          <a:p>
            <a:r>
              <a:rPr lang="es-ES_tradnl" dirty="0" smtClean="0"/>
              <a:t>Base </a:t>
            </a:r>
            <a:r>
              <a:rPr lang="es-ES_tradnl" dirty="0"/>
              <a:t>Ministerio de Obras Públicas</a:t>
            </a:r>
          </a:p>
          <a:p>
            <a:pPr lvl="1"/>
            <a:r>
              <a:rPr lang="es-SV" dirty="0"/>
              <a:t>Parque vehicular al 13 de noviembre de 2018</a:t>
            </a:r>
          </a:p>
          <a:p>
            <a:pPr marL="457200" lvl="1" indent="0">
              <a:buNone/>
            </a:pPr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5" name="Gráfico 4" descr="Base de datos">
            <a:extLst>
              <a:ext uri="{FF2B5EF4-FFF2-40B4-BE49-F238E27FC236}">
                <a16:creationId xmlns:a16="http://schemas.microsoft.com/office/drawing/2014/main" id="{7C093D0C-BB23-4CC8-8AE4-C57077C4D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07705" y="3749322"/>
            <a:ext cx="1836295" cy="18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5CE80-74F9-469B-8F81-E831302F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Web scraping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7FD33F-423B-488C-9C1A-A685DF292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0930"/>
            <a:ext cx="8095625" cy="3930598"/>
          </a:xfrm>
        </p:spPr>
        <p:txBody>
          <a:bodyPr>
            <a:normAutofit fontScale="92500" lnSpcReduction="10000"/>
          </a:bodyPr>
          <a:lstStyle/>
          <a:p>
            <a:r>
              <a:rPr lang="es-SV" dirty="0"/>
              <a:t>Recolectar datos no estructurados desde internet y prepararlos para el análisis</a:t>
            </a:r>
          </a:p>
          <a:p>
            <a:pPr lvl="1"/>
            <a:r>
              <a:rPr lang="es-SV" dirty="0"/>
              <a:t>Listas de precios</a:t>
            </a:r>
          </a:p>
          <a:p>
            <a:pPr lvl="1"/>
            <a:r>
              <a:rPr lang="es-SV" dirty="0"/>
              <a:t>Comentarios</a:t>
            </a:r>
          </a:p>
          <a:p>
            <a:pPr lvl="1"/>
            <a:r>
              <a:rPr lang="es-SV" dirty="0"/>
              <a:t>Ofertas</a:t>
            </a:r>
          </a:p>
          <a:p>
            <a:pPr lvl="1"/>
            <a:r>
              <a:rPr lang="es-SV" dirty="0" err="1"/>
              <a:t>rvest</a:t>
            </a:r>
            <a:r>
              <a:rPr lang="es-SV" dirty="0"/>
              <a:t> </a:t>
            </a:r>
          </a:p>
          <a:p>
            <a:pPr lvl="1"/>
            <a:endParaRPr lang="es-SV" dirty="0"/>
          </a:p>
          <a:p>
            <a:r>
              <a:rPr lang="es-SV" dirty="0"/>
              <a:t>Múltiples inconsistencias en los datos</a:t>
            </a:r>
          </a:p>
          <a:p>
            <a:pPr marL="0" indent="0">
              <a:buNone/>
            </a:pPr>
            <a:endParaRPr lang="es-SV" dirty="0"/>
          </a:p>
          <a:p>
            <a:r>
              <a:rPr lang="es-SV" dirty="0"/>
              <a:t>Hipótesis sobre el ajuste no válido de los datos</a:t>
            </a:r>
          </a:p>
          <a:p>
            <a:pPr lvl="1"/>
            <a:endParaRPr lang="es-SV" dirty="0"/>
          </a:p>
          <a:p>
            <a:pPr marL="457200" lvl="1" indent="0">
              <a:buNone/>
            </a:pPr>
            <a:endParaRPr lang="es-SV" dirty="0"/>
          </a:p>
        </p:txBody>
      </p:sp>
      <p:pic>
        <p:nvPicPr>
          <p:cNvPr id="5" name="Picture 10" descr="Imagen relacionada">
            <a:extLst>
              <a:ext uri="{FF2B5EF4-FFF2-40B4-BE49-F238E27FC236}">
                <a16:creationId xmlns:a16="http://schemas.microsoft.com/office/drawing/2014/main" id="{57065118-C80D-402C-B886-CC2E963BF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10" y="171424"/>
            <a:ext cx="691604" cy="69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8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014D2-4234-403F-A2F7-73866B95F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352"/>
            <a:ext cx="7886700" cy="1325563"/>
          </a:xfrm>
        </p:spPr>
        <p:txBody>
          <a:bodyPr>
            <a:normAutofit/>
          </a:bodyPr>
          <a:lstStyle/>
          <a:p>
            <a:r>
              <a:rPr lang="es-SV" sz="4000" dirty="0"/>
              <a:t>Web scraping – código de muestra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BD7C24-6AE0-4F39-BCCB-6EFAA21A8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99213"/>
            <a:ext cx="9144000" cy="4721902"/>
          </a:xfrm>
        </p:spPr>
        <p:txBody>
          <a:bodyPr numCol="2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500" dirty="0" err="1">
                <a:highlight>
                  <a:srgbClr val="FFFF00"/>
                </a:highlight>
              </a:rPr>
              <a:t>library</a:t>
            </a:r>
            <a:r>
              <a:rPr lang="es-SV" sz="1500" dirty="0">
                <a:highlight>
                  <a:srgbClr val="FFFF00"/>
                </a:highlight>
              </a:rPr>
              <a:t>(</a:t>
            </a:r>
            <a:r>
              <a:rPr lang="es-SV" sz="1500" dirty="0" err="1">
                <a:highlight>
                  <a:srgbClr val="FFFF00"/>
                </a:highlight>
              </a:rPr>
              <a:t>rvest</a:t>
            </a:r>
            <a:r>
              <a:rPr lang="es-SV" sz="1500" dirty="0">
                <a:highlight>
                  <a:srgbClr val="FFFF00"/>
                </a:highlight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500" dirty="0" err="1">
                <a:highlight>
                  <a:srgbClr val="FFFF00"/>
                </a:highlight>
              </a:rPr>
              <a:t>library</a:t>
            </a:r>
            <a:r>
              <a:rPr lang="es-SV" sz="1500" dirty="0">
                <a:highlight>
                  <a:srgbClr val="FFFF00"/>
                </a:highlight>
              </a:rPr>
              <a:t>(</a:t>
            </a:r>
            <a:r>
              <a:rPr lang="es-SV" sz="1500" dirty="0" err="1">
                <a:highlight>
                  <a:srgbClr val="FFFF00"/>
                </a:highlight>
              </a:rPr>
              <a:t>dplyr</a:t>
            </a:r>
            <a:r>
              <a:rPr lang="es-SV" sz="1500" dirty="0">
                <a:highlight>
                  <a:srgbClr val="FFFF00"/>
                </a:highlight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500" dirty="0"/>
              <a:t>s &lt;- </a:t>
            </a:r>
            <a:r>
              <a:rPr lang="es-SV" sz="1500" dirty="0" err="1"/>
              <a:t>html_session</a:t>
            </a:r>
            <a:r>
              <a:rPr lang="es-SV" sz="1500" dirty="0"/>
              <a:t>("https://www.encuentra24.com/el-salvador-en/cars-auto-trucks-used-car#search=f_currency.SVC&amp;page=1")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500" dirty="0"/>
              <a:t>gas &lt;-</a:t>
            </a:r>
            <a:r>
              <a:rPr lang="es-SV" sz="1500" dirty="0" err="1"/>
              <a:t>data_frame</a:t>
            </a:r>
            <a:r>
              <a:rPr lang="es-SV" sz="1500" dirty="0"/>
              <a:t>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500" dirty="0" err="1"/>
              <a:t>for</a:t>
            </a:r>
            <a:r>
              <a:rPr lang="es-SV" sz="1500" dirty="0"/>
              <a:t>(i in usados[1:15]){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500" dirty="0"/>
              <a:t>  page &lt;- s %&gt;% </a:t>
            </a:r>
            <a:r>
              <a:rPr lang="es-SV" sz="1500" dirty="0" err="1"/>
              <a:t>follow_link</a:t>
            </a:r>
            <a:r>
              <a:rPr lang="es-SV" sz="1500" dirty="0"/>
              <a:t>(i) %&gt;% </a:t>
            </a:r>
            <a:r>
              <a:rPr lang="es-SV" sz="1500" dirty="0" err="1"/>
              <a:t>read_html</a:t>
            </a:r>
            <a:r>
              <a:rPr lang="es-SV" sz="1500" dirty="0"/>
              <a:t>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500" dirty="0"/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500" dirty="0"/>
              <a:t>  fila &lt;- page %&gt;% </a:t>
            </a:r>
            <a:r>
              <a:rPr lang="es-SV" sz="1500" dirty="0" err="1"/>
              <a:t>html_nodes</a:t>
            </a:r>
            <a:r>
              <a:rPr lang="es-SV" sz="1500" dirty="0"/>
              <a:t>(".</a:t>
            </a:r>
            <a:r>
              <a:rPr lang="es-SV" sz="1500" dirty="0" err="1"/>
              <a:t>icon</a:t>
            </a:r>
            <a:r>
              <a:rPr lang="es-SV" sz="1500" dirty="0"/>
              <a:t>-gas~ .</a:t>
            </a:r>
            <a:r>
              <a:rPr lang="es-SV" sz="1500" dirty="0" err="1"/>
              <a:t>info-value</a:t>
            </a:r>
            <a:r>
              <a:rPr lang="es-SV" sz="1500" dirty="0"/>
              <a:t>") %&gt;% </a:t>
            </a:r>
            <a:r>
              <a:rPr lang="es-SV" sz="1500" dirty="0" err="1"/>
              <a:t>html_text</a:t>
            </a:r>
            <a:r>
              <a:rPr lang="es-SV" sz="1500" dirty="0"/>
              <a:t>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500" dirty="0"/>
              <a:t>  gas &lt;- </a:t>
            </a:r>
            <a:r>
              <a:rPr lang="es-SV" sz="1500" dirty="0" err="1"/>
              <a:t>rbind</a:t>
            </a:r>
            <a:r>
              <a:rPr lang="es-SV" sz="1500" dirty="0"/>
              <a:t>(gas, fila)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500" dirty="0"/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500" dirty="0"/>
              <a:t>gas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500" dirty="0"/>
              <a:t>s &lt;- </a:t>
            </a:r>
            <a:r>
              <a:rPr lang="es-SV" sz="1500" dirty="0" err="1"/>
              <a:t>html_session</a:t>
            </a:r>
            <a:r>
              <a:rPr lang="es-SV" sz="1500" dirty="0"/>
              <a:t>("https://www.encuentra24.com/el-salvador-en/cars-auto-trucks-used-car#search=f_currency.SVC&amp;page=1")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500" dirty="0" err="1"/>
              <a:t>kmt</a:t>
            </a:r>
            <a:r>
              <a:rPr lang="es-SV" sz="1500" dirty="0"/>
              <a:t> &lt;-</a:t>
            </a:r>
            <a:r>
              <a:rPr lang="es-SV" sz="1500" dirty="0" err="1"/>
              <a:t>data_frame</a:t>
            </a:r>
            <a:r>
              <a:rPr lang="es-SV" sz="1500" dirty="0"/>
              <a:t>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500" dirty="0" err="1"/>
              <a:t>for</a:t>
            </a:r>
            <a:r>
              <a:rPr lang="es-SV" sz="1500" dirty="0"/>
              <a:t>(i in usados[1:15]){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500" dirty="0"/>
              <a:t>  page &lt;- s %&gt;% </a:t>
            </a:r>
            <a:r>
              <a:rPr lang="es-SV" sz="1500" dirty="0" err="1"/>
              <a:t>follow_link</a:t>
            </a:r>
            <a:r>
              <a:rPr lang="es-SV" sz="1500" dirty="0"/>
              <a:t>(i) %&gt;% </a:t>
            </a:r>
            <a:r>
              <a:rPr lang="es-SV" sz="1500" dirty="0" err="1"/>
              <a:t>read_html</a:t>
            </a:r>
            <a:r>
              <a:rPr lang="es-SV" sz="1500" dirty="0"/>
              <a:t>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500" dirty="0"/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500" dirty="0"/>
              <a:t>  fila &lt;- page %&gt;% </a:t>
            </a:r>
            <a:r>
              <a:rPr lang="es-SV" sz="1500" dirty="0" err="1"/>
              <a:t>html_nodes</a:t>
            </a:r>
            <a:r>
              <a:rPr lang="es-SV" sz="1500" dirty="0"/>
              <a:t>(".</a:t>
            </a:r>
            <a:r>
              <a:rPr lang="es-SV" sz="1500" dirty="0" err="1"/>
              <a:t>icon-mileage</a:t>
            </a:r>
            <a:r>
              <a:rPr lang="es-SV" sz="1500" dirty="0"/>
              <a:t>~ .</a:t>
            </a:r>
            <a:r>
              <a:rPr lang="es-SV" sz="1500" dirty="0" err="1"/>
              <a:t>info-value</a:t>
            </a:r>
            <a:r>
              <a:rPr lang="es-SV" sz="1500" dirty="0"/>
              <a:t>") %&gt;% </a:t>
            </a:r>
            <a:r>
              <a:rPr lang="es-SV" sz="1500" dirty="0" err="1"/>
              <a:t>html_text</a:t>
            </a:r>
            <a:r>
              <a:rPr lang="es-SV" sz="1500" dirty="0"/>
              <a:t>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500" dirty="0"/>
              <a:t>  </a:t>
            </a:r>
            <a:r>
              <a:rPr lang="es-SV" sz="1500" dirty="0" err="1"/>
              <a:t>kmt</a:t>
            </a:r>
            <a:r>
              <a:rPr lang="es-SV" sz="1500" dirty="0"/>
              <a:t> &lt;- </a:t>
            </a:r>
            <a:r>
              <a:rPr lang="es-SV" sz="1500" dirty="0" err="1"/>
              <a:t>rbind</a:t>
            </a:r>
            <a:r>
              <a:rPr lang="es-SV" sz="1500" dirty="0"/>
              <a:t>(</a:t>
            </a:r>
            <a:r>
              <a:rPr lang="es-SV" sz="1500" dirty="0" err="1"/>
              <a:t>kmt</a:t>
            </a:r>
            <a:r>
              <a:rPr lang="es-SV" sz="1500" dirty="0"/>
              <a:t>, fila)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500" dirty="0"/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500" dirty="0" err="1"/>
              <a:t>kmt</a:t>
            </a:r>
            <a:r>
              <a:rPr lang="es-SV" sz="1500" dirty="0"/>
              <a:t> </a:t>
            </a:r>
          </a:p>
        </p:txBody>
      </p:sp>
      <p:pic>
        <p:nvPicPr>
          <p:cNvPr id="4" name="Picture 10" descr="Imagen relacionada">
            <a:extLst>
              <a:ext uri="{FF2B5EF4-FFF2-40B4-BE49-F238E27FC236}">
                <a16:creationId xmlns:a16="http://schemas.microsoft.com/office/drawing/2014/main" id="{B540AB57-CF6A-47D6-B689-CB1674AAF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548" y="230190"/>
            <a:ext cx="691604" cy="69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8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Técnica de estimación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Mínimos Cuadrados Ponderados</a:t>
            </a:r>
          </a:p>
          <a:p>
            <a:pPr lvl="1"/>
            <a:r>
              <a:rPr lang="es-ES_tradnl" dirty="0"/>
              <a:t>Reducir influencia de valores atípicos</a:t>
            </a:r>
          </a:p>
          <a:p>
            <a:pPr lvl="1"/>
            <a:r>
              <a:rPr lang="es-ES_tradnl" dirty="0"/>
              <a:t>No violar supuestos para la validez del modelo</a:t>
            </a:r>
          </a:p>
        </p:txBody>
      </p:sp>
      <p:pic>
        <p:nvPicPr>
          <p:cNvPr id="2050" name="Picture 2" descr="Resultado de imagen para OLS">
            <a:extLst>
              <a:ext uri="{FF2B5EF4-FFF2-40B4-BE49-F238E27FC236}">
                <a16:creationId xmlns:a16="http://schemas.microsoft.com/office/drawing/2014/main" id="{D67CCE35-B0B0-41FE-836B-CFB61B1B0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03" y="3144328"/>
            <a:ext cx="3898224" cy="260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6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29A34-2F62-4483-AA7C-EA2719C4B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s-SV" dirty="0"/>
              <a:t>Enfoque computacional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713FF5-0546-4081-A2BA-D7121E925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9586"/>
            <a:ext cx="9144000" cy="50388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SV" sz="1600" dirty="0">
                <a:latin typeface="Consolas" panose="020B0609020204030204" pitchFamily="49" charset="0"/>
              </a:rPr>
              <a:t>ModeloRobusto3 &lt;- </a:t>
            </a:r>
            <a:r>
              <a:rPr lang="es-SV" sz="1600" dirty="0" err="1">
                <a:highlight>
                  <a:srgbClr val="FFFF00"/>
                </a:highlight>
                <a:latin typeface="Consolas" panose="020B0609020204030204" pitchFamily="49" charset="0"/>
              </a:rPr>
              <a:t>rlm</a:t>
            </a:r>
            <a:r>
              <a:rPr lang="es-SV" sz="1600" dirty="0">
                <a:highlight>
                  <a:srgbClr val="FFFF00"/>
                </a:highlight>
                <a:latin typeface="Consolas" panose="020B0609020204030204" pitchFamily="49" charset="0"/>
              </a:rPr>
              <a:t>(</a:t>
            </a:r>
            <a:r>
              <a:rPr lang="es-SV" sz="1600" dirty="0">
                <a:latin typeface="Consolas" panose="020B0609020204030204" pitchFamily="49" charset="0"/>
              </a:rPr>
              <a:t>log(</a:t>
            </a:r>
            <a:r>
              <a:rPr lang="es-SV" sz="1600" dirty="0" err="1">
                <a:latin typeface="Consolas" panose="020B0609020204030204" pitchFamily="49" charset="0"/>
              </a:rPr>
              <a:t>as.numeric</a:t>
            </a:r>
            <a:r>
              <a:rPr lang="es-SV" sz="1600" dirty="0">
                <a:latin typeface="Consolas" panose="020B0609020204030204" pitchFamily="49" charset="0"/>
              </a:rPr>
              <a:t>(VALOR_DEL_VEHICULO)) ~ </a:t>
            </a:r>
            <a:r>
              <a:rPr lang="es-SV" sz="1600" dirty="0" err="1">
                <a:latin typeface="Consolas" panose="020B0609020204030204" pitchFamily="49" charset="0"/>
              </a:rPr>
              <a:t>DistCil</a:t>
            </a:r>
            <a:r>
              <a:rPr lang="es-SV" sz="1600" dirty="0">
                <a:latin typeface="Consolas" panose="020B0609020204030204" pitchFamily="49" charset="0"/>
              </a:rPr>
              <a:t> + I(GBN) + I(Nuevo) + </a:t>
            </a:r>
          </a:p>
          <a:p>
            <a:pPr marL="0" indent="0" algn="just">
              <a:buNone/>
            </a:pPr>
            <a:r>
              <a:rPr lang="es-SV" sz="1600" dirty="0">
                <a:latin typeface="Consolas" panose="020B0609020204030204" pitchFamily="49" charset="0"/>
              </a:rPr>
              <a:t>                        I(Otros) + I(NISSAN) + I(HYUNDAI) + I(KIA) + I(HONDA) + I(MITSUBISHI) +</a:t>
            </a:r>
          </a:p>
          <a:p>
            <a:pPr marL="0" indent="0" algn="just">
              <a:buNone/>
            </a:pPr>
            <a:r>
              <a:rPr lang="es-SV" sz="1600" dirty="0">
                <a:latin typeface="Consolas" panose="020B0609020204030204" pitchFamily="49" charset="0"/>
              </a:rPr>
              <a:t>                        I(CHEVROLET) + I(MAZDA) + I(FORD) + I(SUZUKI) + I(JEEP) + I(VOLKSWAGEN) + </a:t>
            </a:r>
          </a:p>
          <a:p>
            <a:pPr marL="0" indent="0" algn="just">
              <a:buNone/>
            </a:pPr>
            <a:r>
              <a:rPr lang="es-SV" sz="1600" dirty="0">
                <a:latin typeface="Consolas" panose="020B0609020204030204" pitchFamily="49" charset="0"/>
              </a:rPr>
              <a:t>                        I(SCION) + I(GEO) + I(BMW)+ I(DODGE) + I(PEUGEOT)+</a:t>
            </a:r>
          </a:p>
          <a:p>
            <a:pPr marL="0" indent="0" algn="just">
              <a:buNone/>
            </a:pPr>
            <a:r>
              <a:rPr lang="es-SV" sz="1600" dirty="0">
                <a:latin typeface="Consolas" panose="020B0609020204030204" pitchFamily="49" charset="0"/>
              </a:rPr>
              <a:t>                        Tiempo, k2 = 1.345)</a:t>
            </a:r>
          </a:p>
          <a:p>
            <a:pPr marL="0" indent="0" algn="just">
              <a:buNone/>
            </a:pPr>
            <a:endParaRPr lang="es-SV" sz="1600" dirty="0">
              <a:latin typeface="Consolas" panose="020B0609020204030204" pitchFamily="49" charset="0"/>
            </a:endParaRPr>
          </a:p>
          <a:p>
            <a:pPr marL="0" indent="0" algn="just">
              <a:buNone/>
            </a:pPr>
            <a:r>
              <a:rPr lang="es-SV" sz="1600" dirty="0" err="1">
                <a:latin typeface="Consolas" panose="020B0609020204030204" pitchFamily="49" charset="0"/>
              </a:rPr>
              <a:t>ModeloPonderado</a:t>
            </a:r>
            <a:r>
              <a:rPr lang="es-SV" sz="1600" dirty="0">
                <a:latin typeface="Consolas" panose="020B0609020204030204" pitchFamily="49" charset="0"/>
              </a:rPr>
              <a:t> &lt;- lm(log(</a:t>
            </a:r>
            <a:r>
              <a:rPr lang="es-SV" sz="1600" dirty="0" err="1">
                <a:latin typeface="Consolas" panose="020B0609020204030204" pitchFamily="49" charset="0"/>
              </a:rPr>
              <a:t>as.numeric</a:t>
            </a:r>
            <a:r>
              <a:rPr lang="es-SV" sz="1600" dirty="0">
                <a:latin typeface="Consolas" panose="020B0609020204030204" pitchFamily="49" charset="0"/>
              </a:rPr>
              <a:t>(VALOR_DEL_VEHICULO)) ~ </a:t>
            </a:r>
            <a:r>
              <a:rPr lang="es-SV" sz="1600" dirty="0" err="1">
                <a:latin typeface="Consolas" panose="020B0609020204030204" pitchFamily="49" charset="0"/>
              </a:rPr>
              <a:t>DistCil</a:t>
            </a:r>
            <a:r>
              <a:rPr lang="es-SV" sz="1600" dirty="0">
                <a:latin typeface="Consolas" panose="020B0609020204030204" pitchFamily="49" charset="0"/>
              </a:rPr>
              <a:t> + I(GBN) + I(Nuevo) + </a:t>
            </a:r>
          </a:p>
          <a:p>
            <a:pPr marL="0" indent="0" algn="just">
              <a:buNone/>
            </a:pPr>
            <a:r>
              <a:rPr lang="es-SV" sz="1600" dirty="0">
                <a:latin typeface="Consolas" panose="020B0609020204030204" pitchFamily="49" charset="0"/>
              </a:rPr>
              <a:t>  I(Otros) + I(NISSAN) + I(HYUNDAI) + I(KIA) + I(HONDA) + I(MITSUBISHI) +</a:t>
            </a:r>
          </a:p>
          <a:p>
            <a:pPr marL="0" indent="0" algn="just">
              <a:buNone/>
            </a:pPr>
            <a:r>
              <a:rPr lang="es-SV" sz="1600" dirty="0">
                <a:latin typeface="Consolas" panose="020B0609020204030204" pitchFamily="49" charset="0"/>
              </a:rPr>
              <a:t>  I(CHEVROLET) + I(MAZDA) + I(FORD) + I(SUZUKI) + I(JEEP) + I(VOLKSWAGEN) + </a:t>
            </a:r>
          </a:p>
          <a:p>
            <a:pPr marL="0" indent="0" algn="just">
              <a:buNone/>
            </a:pPr>
            <a:r>
              <a:rPr lang="es-SV" sz="1600" dirty="0">
                <a:latin typeface="Consolas" panose="020B0609020204030204" pitchFamily="49" charset="0"/>
              </a:rPr>
              <a:t>  I(SCION) + I(GEO) + I(BMW)+ I(DODGE) + I(PEUGEOT)+</a:t>
            </a:r>
          </a:p>
          <a:p>
            <a:pPr marL="0" indent="0" algn="just">
              <a:buNone/>
            </a:pPr>
            <a:r>
              <a:rPr lang="es-SV" sz="1600" dirty="0">
                <a:latin typeface="Consolas" panose="020B0609020204030204" pitchFamily="49" charset="0"/>
              </a:rPr>
              <a:t>  Tiempo, </a:t>
            </a:r>
            <a:r>
              <a:rPr lang="es-SV" sz="1600" dirty="0" err="1">
                <a:highlight>
                  <a:srgbClr val="FFFF00"/>
                </a:highlight>
                <a:latin typeface="Consolas" panose="020B0609020204030204" pitchFamily="49" charset="0"/>
              </a:rPr>
              <a:t>weights</a:t>
            </a:r>
            <a:r>
              <a:rPr lang="es-SV" sz="1600" dirty="0">
                <a:highlight>
                  <a:srgbClr val="FFFF00"/>
                </a:highlight>
                <a:latin typeface="Consolas" panose="020B0609020204030204" pitchFamily="49" charset="0"/>
              </a:rPr>
              <a:t> = ModeloRobusto3$w)</a:t>
            </a:r>
          </a:p>
          <a:p>
            <a:pPr marL="0" indent="0" algn="just">
              <a:buNone/>
            </a:pPr>
            <a:endParaRPr lang="es-SV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Preparación de los datos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Base MOP</a:t>
            </a:r>
          </a:p>
          <a:p>
            <a:pPr lvl="1"/>
            <a:r>
              <a:rPr lang="es-ES_tradnl" dirty="0"/>
              <a:t>24 variables originales</a:t>
            </a:r>
          </a:p>
          <a:p>
            <a:pPr lvl="1"/>
            <a:endParaRPr lang="es-ES_tradnl" dirty="0"/>
          </a:p>
          <a:p>
            <a:r>
              <a:rPr lang="es-ES_tradnl" dirty="0"/>
              <a:t>Criterio de entrada</a:t>
            </a:r>
          </a:p>
          <a:p>
            <a:pPr lvl="1"/>
            <a:r>
              <a:rPr lang="es-ES_tradnl" dirty="0"/>
              <a:t>Se creó la variable tiempo</a:t>
            </a:r>
          </a:p>
          <a:p>
            <a:pPr lvl="1"/>
            <a:r>
              <a:rPr lang="es-ES_tradnl" dirty="0"/>
              <a:t>Solo autos con 30 o menos años</a:t>
            </a:r>
          </a:p>
          <a:p>
            <a:pPr lvl="1"/>
            <a:r>
              <a:rPr lang="es-ES_tradnl" dirty="0"/>
              <a:t>Exclusión de inconsistencias</a:t>
            </a:r>
          </a:p>
          <a:p>
            <a:pPr lvl="1"/>
            <a:endParaRPr lang="es-ES_tradnl" dirty="0"/>
          </a:p>
          <a:p>
            <a:r>
              <a:rPr lang="es-ES_tradnl" dirty="0"/>
              <a:t>407, 074 observaciones válidas para el análisis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0C51BF-8621-4CE5-A938-2DB54C380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291" y="1481504"/>
            <a:ext cx="3492709" cy="25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6C9F6-E230-4268-A60F-18153612D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Preparación de los datos</a:t>
            </a: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2884F5-06D7-4DE4-BFBC-C71723575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0812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s-SV" dirty="0"/>
              <a:t>Variables generadas</a:t>
            </a:r>
          </a:p>
          <a:p>
            <a:pPr lvl="1"/>
            <a:r>
              <a:rPr lang="es-SV" i="1" dirty="0"/>
              <a:t>Marca</a:t>
            </a:r>
          </a:p>
          <a:p>
            <a:pPr lvl="2"/>
            <a:r>
              <a:rPr lang="es-SV" dirty="0"/>
              <a:t>Dicotómicas (dummies)</a:t>
            </a:r>
          </a:p>
          <a:p>
            <a:pPr lvl="2"/>
            <a:r>
              <a:rPr lang="es-SV" dirty="0"/>
              <a:t>19 marcas, 79 % de las observaciones</a:t>
            </a:r>
          </a:p>
          <a:p>
            <a:pPr lvl="2"/>
            <a:r>
              <a:rPr lang="es-SV" dirty="0"/>
              <a:t>Marcas menos 1 %, codificadas como </a:t>
            </a:r>
            <a:r>
              <a:rPr lang="es-SV" i="1" dirty="0"/>
              <a:t>Otras</a:t>
            </a:r>
          </a:p>
          <a:p>
            <a:pPr marL="914400" lvl="2" indent="0">
              <a:buNone/>
            </a:pPr>
            <a:endParaRPr lang="es-SV" i="1" dirty="0"/>
          </a:p>
          <a:p>
            <a:pPr lvl="1"/>
            <a:r>
              <a:rPr lang="es-SV" i="1" dirty="0" err="1"/>
              <a:t>DistCil</a:t>
            </a:r>
            <a:endParaRPr lang="es-SV" i="1" dirty="0"/>
          </a:p>
          <a:p>
            <a:pPr lvl="2"/>
            <a:r>
              <a:rPr lang="es-SV" dirty="0"/>
              <a:t>Distribución del cilindraje en quintiles</a:t>
            </a:r>
          </a:p>
          <a:p>
            <a:pPr lvl="2"/>
            <a:r>
              <a:rPr lang="es-SV" dirty="0"/>
              <a:t>Controlar por el tamaño del auto</a:t>
            </a:r>
          </a:p>
          <a:p>
            <a:pPr marL="914400" lvl="2" indent="0">
              <a:buNone/>
            </a:pPr>
            <a:endParaRPr lang="es-SV" dirty="0"/>
          </a:p>
          <a:p>
            <a:pPr lvl="1"/>
            <a:r>
              <a:rPr lang="es-SV" i="1" dirty="0"/>
              <a:t>GNB</a:t>
            </a:r>
          </a:p>
          <a:p>
            <a:pPr lvl="2"/>
            <a:r>
              <a:rPr lang="es-SV" dirty="0"/>
              <a:t>Valor de 1 si Gris, Negro o Blanco  (47 % de las observaciones)</a:t>
            </a:r>
          </a:p>
          <a:p>
            <a:pPr marL="914400" lvl="2" indent="0">
              <a:buNone/>
            </a:pPr>
            <a:endParaRPr lang="es-SV" dirty="0"/>
          </a:p>
          <a:p>
            <a:pPr lvl="1"/>
            <a:r>
              <a:rPr lang="es-SV" i="1" dirty="0"/>
              <a:t>Nuevo</a:t>
            </a:r>
          </a:p>
          <a:p>
            <a:pPr lvl="2"/>
            <a:r>
              <a:rPr lang="es-SV" dirty="0"/>
              <a:t>Valor de 1 si auto importado como nuevo</a:t>
            </a:r>
          </a:p>
          <a:p>
            <a:pPr marL="914400" lvl="2" indent="0">
              <a:buNone/>
            </a:pPr>
            <a:endParaRPr lang="es-SV" dirty="0"/>
          </a:p>
        </p:txBody>
      </p:sp>
      <p:pic>
        <p:nvPicPr>
          <p:cNvPr id="5" name="Gráfico 4" descr="Diagrama de Venn">
            <a:extLst>
              <a:ext uri="{FF2B5EF4-FFF2-40B4-BE49-F238E27FC236}">
                <a16:creationId xmlns:a16="http://schemas.microsoft.com/office/drawing/2014/main" id="{18C2452E-A167-4FA8-A350-F554B22A9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44143" y="2099195"/>
            <a:ext cx="1971207" cy="197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21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modelo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87201"/>
          </a:xfrm>
        </p:spPr>
        <p:txBody>
          <a:bodyPr>
            <a:normAutofit/>
          </a:bodyPr>
          <a:lstStyle/>
          <a:p>
            <a:r>
              <a:rPr lang="es-ES_tradnl" sz="2000" dirty="0"/>
              <a:t>Mínimos Cuadrados Ponderados</a:t>
            </a:r>
          </a:p>
          <a:p>
            <a:r>
              <a:rPr lang="es-ES_tradnl" sz="2000" dirty="0"/>
              <a:t>Regresión Robusta</a:t>
            </a:r>
          </a:p>
          <a:p>
            <a:r>
              <a:rPr lang="es-ES_tradnl" sz="2000" dirty="0"/>
              <a:t>Método de </a:t>
            </a:r>
            <a:r>
              <a:rPr lang="es-ES_tradnl" sz="2000" i="1" dirty="0" err="1"/>
              <a:t>Hubber</a:t>
            </a:r>
            <a:endParaRPr lang="es-ES_tradnl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C531F0D7-E2DC-433C-84B9-14B512A22D82}"/>
                  </a:ext>
                </a:extLst>
              </p:cNvPr>
              <p:cNvSpPr txBox="1"/>
              <p:nvPr/>
            </p:nvSpPr>
            <p:spPr>
              <a:xfrm>
                <a:off x="-1" y="4050216"/>
                <a:ext cx="9144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SV" sz="2000" b="1" i="1" smtClean="0">
                          <a:latin typeface="Cambria Math" panose="02040503050406030204" pitchFamily="18" charset="0"/>
                        </a:rPr>
                        <m:t>𝑷𝒓𝒆𝒄𝒊𝒐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𝑴𝒂𝒓𝒄𝒂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𝑻𝒂𝒎𝒂</m:t>
                      </m:r>
                      <m:r>
                        <a:rPr lang="es-SV" sz="2000" b="1" i="1" smtClean="0">
                          <a:latin typeface="Cambria Math" panose="02040503050406030204" pitchFamily="18" charset="0"/>
                        </a:rPr>
                        <m:t>ñ</m:t>
                      </m:r>
                      <m:r>
                        <a:rPr lang="es-SV" sz="2000" b="1" i="1" smtClean="0"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𝑨𝒏𝒕𝒊𝒈𝒖𝒆𝒅𝒂𝒅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𝑪𝒐𝒍𝒐𝒓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𝑪𝒂𝒓𝒓𝒐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𝒏𝒖𝒆𝒗𝒐</m:t>
                      </m:r>
                      <m:r>
                        <a:rPr lang="es-SV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SV" sz="2000" b="1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C531F0D7-E2DC-433C-84B9-14B512A22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050216"/>
                <a:ext cx="9144000" cy="307777"/>
              </a:xfrm>
              <a:prstGeom prst="rect">
                <a:avLst/>
              </a:prstGeom>
              <a:blipFill>
                <a:blip r:embed="rId2"/>
                <a:stretch>
                  <a:fillRect t="-1961" b="-33333"/>
                </a:stretch>
              </a:blipFill>
            </p:spPr>
            <p:txBody>
              <a:bodyPr/>
              <a:lstStyle/>
              <a:p>
                <a:r>
                  <a:rPr lang="es-SV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ítulo 1">
            <a:extLst>
              <a:ext uri="{FF2B5EF4-FFF2-40B4-BE49-F238E27FC236}">
                <a16:creationId xmlns:a16="http://schemas.microsoft.com/office/drawing/2014/main" id="{A432E99B-F2E1-4B94-BDF9-D88FCAAB203D}"/>
              </a:ext>
            </a:extLst>
          </p:cNvPr>
          <p:cNvSpPr txBox="1">
            <a:spLocks/>
          </p:cNvSpPr>
          <p:nvPr/>
        </p:nvSpPr>
        <p:spPr>
          <a:xfrm>
            <a:off x="2113143" y="3459409"/>
            <a:ext cx="4917711" cy="554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dirty="0"/>
              <a:t>Modelo teórico planteado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7EBC2BA-B105-430E-8E05-AA0E6564914A}"/>
              </a:ext>
            </a:extLst>
          </p:cNvPr>
          <p:cNvSpPr txBox="1">
            <a:spLocks/>
          </p:cNvSpPr>
          <p:nvPr/>
        </p:nvSpPr>
        <p:spPr>
          <a:xfrm>
            <a:off x="1806079" y="4489308"/>
            <a:ext cx="5531837" cy="1212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_tradnl" sz="3200" dirty="0"/>
          </a:p>
          <a:p>
            <a:pPr algn="ctr"/>
            <a:r>
              <a:rPr lang="es-ES_tradnl" sz="5100" u="sng" dirty="0"/>
              <a:t>Forma funcional</a:t>
            </a:r>
          </a:p>
          <a:p>
            <a:pPr algn="ctr"/>
            <a:endParaRPr lang="es-ES_tradnl" sz="6400" dirty="0"/>
          </a:p>
          <a:p>
            <a:pPr algn="ctr"/>
            <a:r>
              <a:rPr lang="es-ES_tradnl" sz="4600" dirty="0"/>
              <a:t>Log - Nivel</a:t>
            </a:r>
          </a:p>
        </p:txBody>
      </p:sp>
    </p:spTree>
    <p:extLst>
      <p:ext uri="{BB962C8B-B14F-4D97-AF65-F5344CB8AC3E}">
        <p14:creationId xmlns:p14="http://schemas.microsoft.com/office/powerpoint/2010/main" val="1945088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s-ES_tradnl" sz="4000" dirty="0"/>
              <a:t>Validez del modelo e interpretación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450870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/>
              <a:t>Significancia</a:t>
            </a:r>
          </a:p>
          <a:p>
            <a:pPr lvl="1"/>
            <a:r>
              <a:rPr lang="es-ES_tradnl" dirty="0" err="1"/>
              <a:t>Indivdual</a:t>
            </a:r>
            <a:r>
              <a:rPr lang="es-ES_tradnl" dirty="0"/>
              <a:t> (prueba t)</a:t>
            </a:r>
          </a:p>
          <a:p>
            <a:pPr lvl="1"/>
            <a:r>
              <a:rPr lang="es-ES_tradnl" dirty="0"/>
              <a:t>Conjunta (prueba F)</a:t>
            </a:r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/>
              <a:t>R – cuadrado ajustado</a:t>
            </a:r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/>
              <a:t>Prueba Jarque-</a:t>
            </a:r>
            <a:r>
              <a:rPr lang="es-ES_tradnl" dirty="0" err="1"/>
              <a:t>Bera</a:t>
            </a:r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/>
              <a:t>Prueba </a:t>
            </a:r>
            <a:r>
              <a:rPr lang="es-ES_tradnl" dirty="0" err="1"/>
              <a:t>Breusch</a:t>
            </a:r>
            <a:r>
              <a:rPr lang="es-ES_tradnl" dirty="0"/>
              <a:t>-Pagan</a:t>
            </a:r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/>
              <a:t>Aplicando Mínimos Cuadrados Ponderados</a:t>
            </a:r>
          </a:p>
        </p:txBody>
      </p:sp>
      <p:pic>
        <p:nvPicPr>
          <p:cNvPr id="5" name="Gráfico 4" descr="Marca de verificación">
            <a:extLst>
              <a:ext uri="{FF2B5EF4-FFF2-40B4-BE49-F238E27FC236}">
                <a16:creationId xmlns:a16="http://schemas.microsoft.com/office/drawing/2014/main" id="{71D3810B-D6D4-4749-984B-67F25670C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60117" y="1285407"/>
            <a:ext cx="3455233" cy="34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65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7AEEC28-F9EF-4FB8-9E35-5155FC423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15" t="29371" r="47705" b="12313"/>
          <a:stretch/>
        </p:blipFill>
        <p:spPr>
          <a:xfrm>
            <a:off x="2413416" y="897037"/>
            <a:ext cx="4317168" cy="485075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s-ES_tradnl" sz="4000" dirty="0"/>
              <a:t>Validez del modelo e interpretación</a:t>
            </a:r>
          </a:p>
        </p:txBody>
      </p:sp>
    </p:spTree>
    <p:extLst>
      <p:ext uri="{BB962C8B-B14F-4D97-AF65-F5344CB8AC3E}">
        <p14:creationId xmlns:p14="http://schemas.microsoft.com/office/powerpoint/2010/main" val="195343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19D9F-C188-4A20-8380-0E0F372F6C36}"/>
              </a:ext>
            </a:extLst>
          </p:cNvPr>
          <p:cNvSpPr txBox="1">
            <a:spLocks/>
          </p:cNvSpPr>
          <p:nvPr/>
        </p:nvSpPr>
        <p:spPr>
          <a:xfrm>
            <a:off x="388809" y="330400"/>
            <a:ext cx="7886700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b="1" dirty="0"/>
              <a:t>Motivaciones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FBF3A93-0DE7-407A-BFBD-FF881E043B2B}"/>
              </a:ext>
            </a:extLst>
          </p:cNvPr>
          <p:cNvSpPr txBox="1">
            <a:spLocks/>
          </p:cNvSpPr>
          <p:nvPr/>
        </p:nvSpPr>
        <p:spPr>
          <a:xfrm>
            <a:off x="388809" y="1841458"/>
            <a:ext cx="7886700" cy="27905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_tradnl" sz="3200" dirty="0"/>
              <a:t>¿Usado o de agencia?</a:t>
            </a:r>
          </a:p>
          <a:p>
            <a:pPr algn="just"/>
            <a:endParaRPr lang="es-ES_tradnl" sz="32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_tradnl" sz="3200" dirty="0"/>
              <a:t>¿Gris o rojo?</a:t>
            </a:r>
          </a:p>
          <a:p>
            <a:pPr algn="just"/>
            <a:endParaRPr lang="es-ES_tradnl" sz="32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_tradnl" sz="3200" dirty="0"/>
              <a:t>¿Sedan o camioneta?</a:t>
            </a:r>
          </a:p>
          <a:p>
            <a:pPr algn="just"/>
            <a:endParaRPr lang="es-ES_tradnl" sz="32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_tradnl" sz="3200" dirty="0"/>
              <a:t>¿Cuánto valor se pierde al esperar un año más?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869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C093D-540A-42B6-ADE0-13F531C11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Análisis y discusión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EE52C6F-476E-4C6A-8230-C561770775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00151"/>
              </p:ext>
            </p:extLst>
          </p:nvPr>
        </p:nvGraphicFramePr>
        <p:xfrm>
          <a:off x="628650" y="142989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4526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CAA5F-E68D-4E8C-94AF-C6B20706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2"/>
            <a:ext cx="7886700" cy="1325563"/>
          </a:xfrm>
        </p:spPr>
        <p:txBody>
          <a:bodyPr/>
          <a:lstStyle/>
          <a:p>
            <a:r>
              <a:rPr lang="es-SV" dirty="0"/>
              <a:t>Marca </a:t>
            </a:r>
            <a:r>
              <a:rPr lang="es-SV" sz="2800" dirty="0"/>
              <a:t>(en promedio, 35 % menos que Toyota)</a:t>
            </a:r>
            <a:endParaRPr lang="es-SV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181AAB1-BB5A-43C4-ACD8-D376E05A4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64" y="985192"/>
            <a:ext cx="7720871" cy="441923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40A3A67-CCA1-4594-AB7C-C6DDCB67163C}"/>
              </a:ext>
            </a:extLst>
          </p:cNvPr>
          <p:cNvSpPr txBox="1">
            <a:spLocks/>
          </p:cNvSpPr>
          <p:nvPr/>
        </p:nvSpPr>
        <p:spPr>
          <a:xfrm>
            <a:off x="824459" y="492378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SV" sz="1400" i="1" dirty="0"/>
              <a:t>Fuente: elaboración propia con base en datos del MOP</a:t>
            </a:r>
          </a:p>
        </p:txBody>
      </p:sp>
    </p:spTree>
    <p:extLst>
      <p:ext uri="{BB962C8B-B14F-4D97-AF65-F5344CB8AC3E}">
        <p14:creationId xmlns:p14="http://schemas.microsoft.com/office/powerpoint/2010/main" val="2773668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69654-4D1C-4211-8C45-0C92C937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Color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63D909B-E3A0-4FCA-82FB-68B9B0001FF8}"/>
              </a:ext>
            </a:extLst>
          </p:cNvPr>
          <p:cNvSpPr/>
          <p:nvPr/>
        </p:nvSpPr>
        <p:spPr>
          <a:xfrm>
            <a:off x="29044" y="2136338"/>
            <a:ext cx="337618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14 % </a:t>
            </a:r>
          </a:p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Más barato</a:t>
            </a:r>
          </a:p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s-ES" sz="5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GNB</a:t>
            </a: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FCCD74-EAD4-4896-AAB4-298581530A26}"/>
              </a:ext>
            </a:extLst>
          </p:cNvPr>
          <p:cNvSpPr txBox="1"/>
          <p:nvPr/>
        </p:nvSpPr>
        <p:spPr>
          <a:xfrm>
            <a:off x="4016427" y="1951671"/>
            <a:ext cx="524655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2400" dirty="0"/>
              <a:t>¿Contraintuitivo?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2400" dirty="0"/>
              <a:t>Autos son bienes durables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2400" dirty="0"/>
              <a:t>Menor sensibilidad a costos de búsqueda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2400" dirty="0"/>
              <a:t>Mayor disponibilidad es resultado de mayor oferta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2400" dirty="0"/>
              <a:t>Consumidores con opciones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dirty="0"/>
          </a:p>
        </p:txBody>
      </p:sp>
      <p:sp>
        <p:nvSpPr>
          <p:cNvPr id="6" name="Abrir llave 5">
            <a:extLst>
              <a:ext uri="{FF2B5EF4-FFF2-40B4-BE49-F238E27FC236}">
                <a16:creationId xmlns:a16="http://schemas.microsoft.com/office/drawing/2014/main" id="{FCA7DDE1-EB34-4CB0-B05D-C7385EFCE842}"/>
              </a:ext>
            </a:extLst>
          </p:cNvPr>
          <p:cNvSpPr/>
          <p:nvPr/>
        </p:nvSpPr>
        <p:spPr>
          <a:xfrm>
            <a:off x="3405225" y="1690689"/>
            <a:ext cx="611202" cy="30309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46721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2E87C-A5C6-4916-A9F8-7E817C5D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Tamaño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B4B302C-D80F-4721-9AAE-C1CCE3AFEF1C}"/>
              </a:ext>
            </a:extLst>
          </p:cNvPr>
          <p:cNvSpPr/>
          <p:nvPr/>
        </p:nvSpPr>
        <p:spPr>
          <a:xfrm>
            <a:off x="435850" y="2059394"/>
            <a:ext cx="2935804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17.9 % </a:t>
            </a:r>
          </a:p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más caro</a:t>
            </a:r>
          </a:p>
          <a:p>
            <a:pPr algn="ctr"/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s-ES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 incremento </a:t>
            </a:r>
          </a:p>
          <a:p>
            <a:pPr algn="ctr"/>
            <a:r>
              <a:rPr lang="es-ES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</a:t>
            </a:r>
            <a:r>
              <a:rPr lang="es-ES" sz="32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DistCil</a:t>
            </a:r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9B59FC-569D-48D8-B42F-F4B4E9E99689}"/>
              </a:ext>
            </a:extLst>
          </p:cNvPr>
          <p:cNvSpPr txBox="1"/>
          <p:nvPr/>
        </p:nvSpPr>
        <p:spPr>
          <a:xfrm>
            <a:off x="4016427" y="1990457"/>
            <a:ext cx="524655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Coches</a:t>
            </a:r>
            <a:r>
              <a:rPr lang="en-US" sz="2800" dirty="0"/>
              <a:t> </a:t>
            </a:r>
            <a:r>
              <a:rPr lang="en-US" sz="2800" dirty="0" err="1"/>
              <a:t>más</a:t>
            </a:r>
            <a:r>
              <a:rPr lang="en-US" sz="2800" dirty="0"/>
              <a:t> </a:t>
            </a:r>
            <a:r>
              <a:rPr lang="en-US" sz="2800" dirty="0" err="1"/>
              <a:t>grandes</a:t>
            </a:r>
            <a:r>
              <a:rPr lang="en-US" sz="2800" dirty="0"/>
              <a:t> </a:t>
            </a:r>
            <a:r>
              <a:rPr lang="en-US" sz="2800" dirty="0" err="1"/>
              <a:t>valorados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un bien superior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Limitación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Autos de </a:t>
            </a:r>
            <a:r>
              <a:rPr lang="en-US" sz="2000" dirty="0" err="1"/>
              <a:t>cilindrada</a:t>
            </a:r>
            <a:r>
              <a:rPr lang="en-US" sz="2000" dirty="0"/>
              <a:t> </a:t>
            </a:r>
            <a:r>
              <a:rPr lang="en-US" sz="2000" dirty="0" err="1"/>
              <a:t>alta</a:t>
            </a:r>
            <a:r>
              <a:rPr lang="en-US" sz="2000" dirty="0"/>
              <a:t> con </a:t>
            </a:r>
            <a:r>
              <a:rPr lang="en-US" sz="2000" dirty="0" err="1"/>
              <a:t>carrocerías</a:t>
            </a:r>
            <a:r>
              <a:rPr lang="en-US" sz="2000" dirty="0"/>
              <a:t> </a:t>
            </a:r>
            <a:r>
              <a:rPr lang="en-US" sz="2000" dirty="0" err="1"/>
              <a:t>tipo</a:t>
            </a:r>
            <a:r>
              <a:rPr lang="en-US" sz="2000" dirty="0"/>
              <a:t> sedan</a:t>
            </a:r>
            <a:endParaRPr lang="es-SV" sz="2000" dirty="0"/>
          </a:p>
        </p:txBody>
      </p:sp>
      <p:sp>
        <p:nvSpPr>
          <p:cNvPr id="6" name="Abrir llave 5">
            <a:extLst>
              <a:ext uri="{FF2B5EF4-FFF2-40B4-BE49-F238E27FC236}">
                <a16:creationId xmlns:a16="http://schemas.microsoft.com/office/drawing/2014/main" id="{0E084D60-6081-47E1-A84B-55C3B45B2916}"/>
              </a:ext>
            </a:extLst>
          </p:cNvPr>
          <p:cNvSpPr/>
          <p:nvPr/>
        </p:nvSpPr>
        <p:spPr>
          <a:xfrm>
            <a:off x="3405225" y="1690689"/>
            <a:ext cx="611202" cy="30309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62657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B5656-33B8-4D3C-9AC8-469F9890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Premium por ser nuevo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5A963CA-EA2D-4362-AD19-A3ACCF814582}"/>
              </a:ext>
            </a:extLst>
          </p:cNvPr>
          <p:cNvSpPr/>
          <p:nvPr/>
        </p:nvSpPr>
        <p:spPr>
          <a:xfrm>
            <a:off x="893060" y="1707941"/>
            <a:ext cx="271330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Hasta 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 </a:t>
            </a:r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 </a:t>
            </a:r>
          </a:p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más caro</a:t>
            </a:r>
          </a:p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s-ES" sz="5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Nuevo</a:t>
            </a: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Resultado de imagen para auto 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85" y="2943716"/>
            <a:ext cx="2901865" cy="218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227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255F0-7888-4EC0-9637-2632BBB5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Tiempo (longevidad)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1DDFDD6-FF93-41C7-9432-745897F7B261}"/>
              </a:ext>
            </a:extLst>
          </p:cNvPr>
          <p:cNvSpPr/>
          <p:nvPr/>
        </p:nvSpPr>
        <p:spPr>
          <a:xfrm>
            <a:off x="64402" y="2059394"/>
            <a:ext cx="3678700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10.6 % </a:t>
            </a:r>
          </a:p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Menos valor</a:t>
            </a:r>
          </a:p>
          <a:p>
            <a:pPr algn="ctr"/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s-ES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 incremento </a:t>
            </a:r>
          </a:p>
          <a:p>
            <a:pPr algn="ctr"/>
            <a:r>
              <a:rPr lang="es-ES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Tiempo</a:t>
            </a:r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3894F231-91CE-484A-8D2C-33D6166F30B8}"/>
              </a:ext>
            </a:extLst>
          </p:cNvPr>
          <p:cNvSpPr/>
          <p:nvPr/>
        </p:nvSpPr>
        <p:spPr>
          <a:xfrm>
            <a:off x="3960798" y="1913513"/>
            <a:ext cx="611202" cy="30309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E81AF1-256A-4DDA-9624-E4222364122F}"/>
              </a:ext>
            </a:extLst>
          </p:cNvPr>
          <p:cNvSpPr txBox="1"/>
          <p:nvPr/>
        </p:nvSpPr>
        <p:spPr>
          <a:xfrm>
            <a:off x="4257626" y="2305614"/>
            <a:ext cx="48219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/>
              <a:t>Parece</a:t>
            </a:r>
            <a:r>
              <a:rPr lang="en-US" sz="2000" dirty="0"/>
              <a:t> </a:t>
            </a:r>
            <a:r>
              <a:rPr lang="en-US" sz="2000" dirty="0" err="1"/>
              <a:t>poco</a:t>
            </a:r>
            <a:r>
              <a:rPr lang="en-US" sz="2000" dirty="0"/>
              <a:t> probable que un auto se </a:t>
            </a:r>
            <a:r>
              <a:rPr lang="en-US" sz="2000" dirty="0" err="1"/>
              <a:t>quede</a:t>
            </a:r>
            <a:r>
              <a:rPr lang="en-US" sz="2000" dirty="0"/>
              <a:t> sin valor</a:t>
            </a:r>
          </a:p>
          <a:p>
            <a:pPr algn="just"/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/>
              <a:t>Explorar</a:t>
            </a:r>
            <a:r>
              <a:rPr lang="en-US" sz="2000" dirty="0"/>
              <a:t> </a:t>
            </a:r>
            <a:r>
              <a:rPr lang="en-US" sz="2000" dirty="0" err="1"/>
              <a:t>especificaciones</a:t>
            </a:r>
            <a:r>
              <a:rPr lang="en-US" sz="2000" dirty="0"/>
              <a:t> que </a:t>
            </a:r>
            <a:r>
              <a:rPr lang="en-US" sz="2000" dirty="0" err="1"/>
              <a:t>consideren</a:t>
            </a:r>
            <a:r>
              <a:rPr lang="en-US" sz="2000" dirty="0"/>
              <a:t> </a:t>
            </a:r>
            <a:r>
              <a:rPr lang="en-US" sz="2000" dirty="0" err="1"/>
              <a:t>efectos</a:t>
            </a:r>
            <a:r>
              <a:rPr lang="en-US" sz="2000" dirty="0"/>
              <a:t> </a:t>
            </a:r>
            <a:r>
              <a:rPr lang="en-US" sz="2000" dirty="0" err="1"/>
              <a:t>decrecientes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el </a:t>
            </a:r>
            <a:r>
              <a:rPr lang="en-US" sz="2000" dirty="0" err="1"/>
              <a:t>tiempo</a:t>
            </a:r>
            <a:endParaRPr lang="en-US" sz="2000" dirty="0"/>
          </a:p>
          <a:p>
            <a:pPr algn="just"/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/>
              <a:t>Explorar</a:t>
            </a:r>
            <a:r>
              <a:rPr lang="en-US" sz="2000" dirty="0"/>
              <a:t> </a:t>
            </a:r>
            <a:r>
              <a:rPr lang="en-US" sz="2000" dirty="0" err="1"/>
              <a:t>interacciones</a:t>
            </a:r>
            <a:r>
              <a:rPr lang="en-US" sz="2000" dirty="0"/>
              <a:t> con </a:t>
            </a:r>
            <a:r>
              <a:rPr lang="en-US" sz="2000" dirty="0" err="1"/>
              <a:t>marcas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5798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34F0E-47B4-444F-905A-8077126C5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C62651-17EE-4556-B92C-F3C7ADE30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076159"/>
          </a:xfrm>
        </p:spPr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confirman</a:t>
            </a:r>
            <a:r>
              <a:rPr lang="en-US" dirty="0"/>
              <a:t> </a:t>
            </a:r>
            <a:r>
              <a:rPr lang="en-US" dirty="0" err="1"/>
              <a:t>algunas</a:t>
            </a:r>
            <a:r>
              <a:rPr lang="en-US" dirty="0"/>
              <a:t> ideas del </a:t>
            </a:r>
            <a:r>
              <a:rPr lang="en-US" dirty="0" err="1"/>
              <a:t>conocimiento</a:t>
            </a:r>
            <a:r>
              <a:rPr lang="en-US" dirty="0"/>
              <a:t> </a:t>
            </a:r>
            <a:r>
              <a:rPr lang="en-US" dirty="0" smtClean="0"/>
              <a:t>popular.</a:t>
            </a:r>
            <a:endParaRPr lang="en-US" dirty="0"/>
          </a:p>
          <a:p>
            <a:pPr lvl="1"/>
            <a:r>
              <a:rPr lang="en-US" dirty="0"/>
              <a:t>Toyota </a:t>
            </a:r>
            <a:r>
              <a:rPr lang="en-US" dirty="0" err="1"/>
              <a:t>como</a:t>
            </a:r>
            <a:r>
              <a:rPr lang="en-US" dirty="0"/>
              <a:t> una </a:t>
            </a:r>
            <a:r>
              <a:rPr lang="en-US" dirty="0" err="1"/>
              <a:t>marca</a:t>
            </a:r>
            <a:r>
              <a:rPr lang="en-US" dirty="0"/>
              <a:t> </a:t>
            </a:r>
            <a:r>
              <a:rPr lang="en-US" dirty="0" err="1"/>
              <a:t>altamente</a:t>
            </a:r>
            <a:r>
              <a:rPr lang="en-US" dirty="0"/>
              <a:t> </a:t>
            </a:r>
            <a:r>
              <a:rPr lang="en-US" dirty="0" err="1"/>
              <a:t>valorada</a:t>
            </a:r>
            <a:endParaRPr lang="en-US" dirty="0"/>
          </a:p>
          <a:p>
            <a:pPr lvl="1"/>
            <a:r>
              <a:rPr lang="en-US" dirty="0"/>
              <a:t>Los autos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grandes</a:t>
            </a:r>
            <a:r>
              <a:rPr lang="en-US" dirty="0"/>
              <a:t> son </a:t>
            </a:r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/>
              <a:t>valorados</a:t>
            </a:r>
            <a:endParaRPr lang="en-US" dirty="0"/>
          </a:p>
          <a:p>
            <a:pPr lvl="1"/>
            <a:r>
              <a:rPr lang="en-US" dirty="0"/>
              <a:t>El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penaliza</a:t>
            </a:r>
            <a:r>
              <a:rPr lang="en-US" dirty="0"/>
              <a:t> </a:t>
            </a:r>
            <a:r>
              <a:rPr lang="en-US" dirty="0" err="1" smtClean="0"/>
              <a:t>fuertemente</a:t>
            </a:r>
            <a:r>
              <a:rPr lang="en-US" dirty="0" smtClean="0"/>
              <a:t> </a:t>
            </a:r>
            <a:r>
              <a:rPr lang="en-US" dirty="0"/>
              <a:t>el valor del </a:t>
            </a:r>
            <a:r>
              <a:rPr lang="en-US" dirty="0" err="1" smtClean="0"/>
              <a:t>carro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662204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34F0E-47B4-444F-905A-8077126C5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C62651-17EE-4556-B92C-F3C7ADE30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0812"/>
            <a:ext cx="7886700" cy="4351338"/>
          </a:xfrm>
        </p:spPr>
        <p:txBody>
          <a:bodyPr/>
          <a:lstStyle/>
          <a:p>
            <a:r>
              <a:rPr lang="en-US" dirty="0" err="1"/>
              <a:t>Vacíos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r>
              <a:rPr lang="en-US" dirty="0"/>
              <a:t> en las </a:t>
            </a:r>
            <a:r>
              <a:rPr lang="en-US" dirty="0" err="1"/>
              <a:t>fuentes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 smtClean="0"/>
              <a:t>disponibles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err="1"/>
              <a:t>Insumo</a:t>
            </a:r>
            <a:r>
              <a:rPr lang="en-US" dirty="0"/>
              <a:t> de gran valor, </a:t>
            </a:r>
            <a:r>
              <a:rPr lang="en-US" dirty="0" err="1"/>
              <a:t>pero</a:t>
            </a:r>
            <a:r>
              <a:rPr lang="en-US" dirty="0"/>
              <a:t> con </a:t>
            </a:r>
            <a:r>
              <a:rPr lang="en-US" dirty="0" err="1"/>
              <a:t>potencial</a:t>
            </a:r>
            <a:r>
              <a:rPr lang="en-US" dirty="0"/>
              <a:t> de </a:t>
            </a:r>
            <a:r>
              <a:rPr lang="en-US" dirty="0" err="1"/>
              <a:t>mejora</a:t>
            </a:r>
            <a:endParaRPr lang="en-US" dirty="0"/>
          </a:p>
          <a:p>
            <a:pPr lvl="1"/>
            <a:r>
              <a:rPr lang="en-US" dirty="0" err="1"/>
              <a:t>Necesario</a:t>
            </a:r>
            <a:r>
              <a:rPr lang="en-US" dirty="0"/>
              <a:t> </a:t>
            </a:r>
            <a:r>
              <a:rPr lang="en-US" dirty="0" err="1"/>
              <a:t>incluir</a:t>
            </a:r>
            <a:r>
              <a:rPr lang="en-US" dirty="0"/>
              <a:t>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atributos</a:t>
            </a:r>
            <a:r>
              <a:rPr lang="en-US" dirty="0"/>
              <a:t> de los autos:</a:t>
            </a:r>
          </a:p>
          <a:p>
            <a:pPr lvl="2"/>
            <a:r>
              <a:rPr lang="en-US" dirty="0"/>
              <a:t>Tipo de </a:t>
            </a:r>
            <a:r>
              <a:rPr lang="en-US" dirty="0" err="1" smtClean="0"/>
              <a:t>transmisión</a:t>
            </a:r>
            <a:endParaRPr lang="en-US" dirty="0"/>
          </a:p>
          <a:p>
            <a:pPr lvl="2"/>
            <a:r>
              <a:rPr lang="en-US" dirty="0"/>
              <a:t>Tipo de combustible</a:t>
            </a:r>
          </a:p>
          <a:p>
            <a:pPr lvl="2"/>
            <a:r>
              <a:rPr lang="en-US" dirty="0" err="1"/>
              <a:t>Número</a:t>
            </a:r>
            <a:r>
              <a:rPr lang="en-US" dirty="0"/>
              <a:t> de asientos</a:t>
            </a:r>
          </a:p>
          <a:p>
            <a:pPr lvl="2"/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puertas</a:t>
            </a:r>
            <a:endParaRPr lang="en-US" dirty="0"/>
          </a:p>
          <a:p>
            <a:pPr lvl="2"/>
            <a:r>
              <a:rPr lang="en-US" dirty="0" err="1"/>
              <a:t>Definición</a:t>
            </a:r>
            <a:r>
              <a:rPr lang="en-US" dirty="0"/>
              <a:t> de </a:t>
            </a:r>
            <a:r>
              <a:rPr lang="en-US" dirty="0" err="1"/>
              <a:t>diferencia</a:t>
            </a:r>
            <a:r>
              <a:rPr lang="en-US" dirty="0"/>
              <a:t> entre </a:t>
            </a:r>
            <a:r>
              <a:rPr lang="en-US" dirty="0" err="1"/>
              <a:t>precio</a:t>
            </a:r>
            <a:r>
              <a:rPr lang="en-US" dirty="0"/>
              <a:t> de </a:t>
            </a:r>
            <a:r>
              <a:rPr lang="en-US" dirty="0" err="1"/>
              <a:t>internación</a:t>
            </a:r>
            <a:r>
              <a:rPr lang="en-US" dirty="0"/>
              <a:t> y valor del auto</a:t>
            </a:r>
          </a:p>
          <a:p>
            <a:pPr lvl="2"/>
            <a:r>
              <a:rPr lang="en-US" dirty="0" err="1"/>
              <a:t>Necesidad</a:t>
            </a:r>
            <a:r>
              <a:rPr lang="en-US" dirty="0"/>
              <a:t> de </a:t>
            </a:r>
            <a:r>
              <a:rPr lang="en-US" dirty="0" err="1"/>
              <a:t>registro</a:t>
            </a:r>
            <a:r>
              <a:rPr lang="en-US" dirty="0"/>
              <a:t> y </a:t>
            </a:r>
            <a:r>
              <a:rPr lang="en-US" dirty="0" err="1"/>
              <a:t>publicación</a:t>
            </a:r>
            <a:r>
              <a:rPr lang="en-US" dirty="0"/>
              <a:t> del </a:t>
            </a:r>
            <a:r>
              <a:rPr lang="en-US" dirty="0" err="1"/>
              <a:t>historial</a:t>
            </a:r>
            <a:r>
              <a:rPr lang="en-US" dirty="0"/>
              <a:t> de la </a:t>
            </a:r>
            <a:r>
              <a:rPr lang="en-US" dirty="0" err="1"/>
              <a:t>reventa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smtClean="0"/>
              <a:t>autos.</a:t>
            </a:r>
            <a:endParaRPr lang="en-US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24548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03BF8-5F32-483D-A15B-178966A0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62BEE4-CF3A-4405-9056-E7F892078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400" dirty="0"/>
              <a:t>Las variables identificadas en la literatura se adecúan al contexto </a:t>
            </a:r>
            <a:r>
              <a:rPr lang="es-SV" sz="2400" dirty="0" smtClean="0"/>
              <a:t>salvadoreño.</a:t>
            </a:r>
            <a:endParaRPr lang="es-SV" sz="2400" dirty="0"/>
          </a:p>
          <a:p>
            <a:pPr marL="0" indent="0" algn="just">
              <a:buNone/>
            </a:pPr>
            <a:endParaRPr lang="es-SV" sz="2400" dirty="0"/>
          </a:p>
          <a:p>
            <a:pPr algn="just"/>
            <a:r>
              <a:rPr lang="es-SV" sz="2400" dirty="0"/>
              <a:t>Los listados en internet (o cualquier otra), que liste precios desde los ofertantes puede verse afectada por sobre precios aleatorios en búsqueda de margen de </a:t>
            </a:r>
            <a:r>
              <a:rPr lang="es-SV" sz="2400" dirty="0" smtClean="0"/>
              <a:t>negociación.</a:t>
            </a:r>
            <a:endParaRPr lang="es-SV" sz="2400" dirty="0"/>
          </a:p>
          <a:p>
            <a:pPr lvl="1"/>
            <a:r>
              <a:rPr lang="es-SV" dirty="0"/>
              <a:t>Variación en los precios ajenas a sus atributos</a:t>
            </a:r>
          </a:p>
          <a:p>
            <a:pPr lvl="1"/>
            <a:r>
              <a:rPr lang="es-SV" dirty="0"/>
              <a:t>Fenómeno potenciada por asimetrías de </a:t>
            </a:r>
            <a:r>
              <a:rPr lang="es-SV" dirty="0" smtClean="0"/>
              <a:t>información.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417108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9BCFA-A0FC-44C9-9374-C64F42837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Recomendaciones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23DB1C-AB4B-4D69-977E-038083C5B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/>
              <a:t>Que el Viceministerio de Transporte exija que el formulario sobre matrícula por primera </a:t>
            </a:r>
            <a:r>
              <a:rPr lang="es-SV" dirty="0" smtClean="0"/>
              <a:t>vez </a:t>
            </a:r>
            <a:r>
              <a:rPr lang="es-SV" dirty="0"/>
              <a:t>sea llenado </a:t>
            </a:r>
            <a:r>
              <a:rPr lang="es-SV" dirty="0" smtClean="0"/>
              <a:t>completamente.</a:t>
            </a:r>
            <a:endParaRPr lang="es-SV" dirty="0"/>
          </a:p>
          <a:p>
            <a:pPr marL="0" indent="0">
              <a:buNone/>
            </a:pPr>
            <a:endParaRPr lang="es-SV" dirty="0"/>
          </a:p>
          <a:p>
            <a:r>
              <a:rPr lang="es-SV" dirty="0"/>
              <a:t>Estandarizar y ampliar el conjunto de opciones de la casilla “CLASE” de dicho </a:t>
            </a:r>
            <a:r>
              <a:rPr lang="es-SV" dirty="0" smtClean="0"/>
              <a:t>formulario.</a:t>
            </a:r>
            <a:endParaRPr lang="es-SV" dirty="0"/>
          </a:p>
          <a:p>
            <a:pPr lvl="1"/>
            <a:r>
              <a:rPr lang="es-SV" dirty="0"/>
              <a:t>Tipificar Sedan y Camioneta</a:t>
            </a:r>
          </a:p>
          <a:p>
            <a:pPr lvl="1"/>
            <a:r>
              <a:rPr lang="es-SV" dirty="0"/>
              <a:t>Remover las limitantes de estudiar el tamaño con el </a:t>
            </a:r>
            <a:r>
              <a:rPr lang="es-SV" dirty="0" smtClean="0"/>
              <a:t>cilindraje.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9518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809" y="330400"/>
            <a:ext cx="7886700" cy="1325563"/>
          </a:xfrm>
        </p:spPr>
        <p:txBody>
          <a:bodyPr/>
          <a:lstStyle/>
          <a:p>
            <a:r>
              <a:rPr lang="es-ES_tradnl" dirty="0"/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809" y="1510835"/>
            <a:ext cx="6360745" cy="4351338"/>
          </a:xfrm>
        </p:spPr>
        <p:txBody>
          <a:bodyPr>
            <a:normAutofit lnSpcReduction="10000"/>
          </a:bodyPr>
          <a:lstStyle/>
          <a:p>
            <a:r>
              <a:rPr lang="es-ES_tradnl" sz="2400" dirty="0"/>
              <a:t>Entre 2016 y 2017</a:t>
            </a:r>
          </a:p>
          <a:p>
            <a:pPr lvl="1"/>
            <a:r>
              <a:rPr lang="es-ES_tradnl" sz="2000" dirty="0"/>
              <a:t>44, 000 autos usados adicionales al parque vehicular de El Salvador (Molina, 2017)</a:t>
            </a:r>
          </a:p>
          <a:p>
            <a:pPr marL="457200" lvl="1" indent="0">
              <a:buNone/>
            </a:pPr>
            <a:endParaRPr lang="es-ES_tradnl" sz="2400" dirty="0"/>
          </a:p>
          <a:p>
            <a:r>
              <a:rPr lang="es-ES_tradnl" sz="2400" dirty="0"/>
              <a:t>En 2018</a:t>
            </a:r>
          </a:p>
          <a:p>
            <a:pPr lvl="1"/>
            <a:r>
              <a:rPr lang="es-ES_tradnl" sz="2000" dirty="0"/>
              <a:t>1.17 millones de unidades activas</a:t>
            </a:r>
          </a:p>
          <a:p>
            <a:pPr lvl="1"/>
            <a:r>
              <a:rPr lang="es-ES_tradnl" sz="2200" dirty="0"/>
              <a:t>67.45 % placas particulares</a:t>
            </a:r>
          </a:p>
          <a:p>
            <a:pPr lvl="1"/>
            <a:r>
              <a:rPr lang="es-ES_tradnl" sz="2200" dirty="0"/>
              <a:t>Con base en datos abiertos del MOP</a:t>
            </a:r>
            <a:endParaRPr lang="es-ES_tradnl" sz="2000" dirty="0"/>
          </a:p>
          <a:p>
            <a:pPr marL="457200" lvl="1" indent="0">
              <a:buNone/>
            </a:pPr>
            <a:endParaRPr lang="es-ES_tradnl" sz="2000" dirty="0"/>
          </a:p>
          <a:p>
            <a:r>
              <a:rPr lang="es-ES_tradnl" sz="2400" dirty="0"/>
              <a:t>¿Variaciones en el mercado como respuesta a percepciones sobre la inseguridad y calidad del transporte colectivo?</a:t>
            </a:r>
          </a:p>
        </p:txBody>
      </p:sp>
      <p:pic>
        <p:nvPicPr>
          <p:cNvPr id="5" name="Gráfico 4" descr="Tendencia al alza">
            <a:extLst>
              <a:ext uri="{FF2B5EF4-FFF2-40B4-BE49-F238E27FC236}">
                <a16:creationId xmlns:a16="http://schemas.microsoft.com/office/drawing/2014/main" id="{A886CD31-C8F3-4169-82A3-125B3B576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49554" y="1230210"/>
            <a:ext cx="1371131" cy="1371131"/>
          </a:xfrm>
          <a:prstGeom prst="rect">
            <a:avLst/>
          </a:prstGeom>
        </p:spPr>
      </p:pic>
      <p:pic>
        <p:nvPicPr>
          <p:cNvPr id="7" name="Gráfico 6" descr="Coche">
            <a:extLst>
              <a:ext uri="{FF2B5EF4-FFF2-40B4-BE49-F238E27FC236}">
                <a16:creationId xmlns:a16="http://schemas.microsoft.com/office/drawing/2014/main" id="{AA50E6DF-7803-40E1-ADAD-883335038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49554" y="2780860"/>
            <a:ext cx="1371130" cy="1371130"/>
          </a:xfrm>
          <a:prstGeom prst="rect">
            <a:avLst/>
          </a:prstGeom>
        </p:spPr>
      </p:pic>
      <p:pic>
        <p:nvPicPr>
          <p:cNvPr id="9" name="Gráfico 8" descr="Investigación">
            <a:extLst>
              <a:ext uri="{FF2B5EF4-FFF2-40B4-BE49-F238E27FC236}">
                <a16:creationId xmlns:a16="http://schemas.microsoft.com/office/drawing/2014/main" id="{21C2E1F4-7E26-4B1E-9AAC-590433146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749555" y="4389018"/>
            <a:ext cx="1371130" cy="137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89E2A-5D88-459B-A1A4-9FE27ADD7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Recomendaciones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6F5CD-5E60-425E-B763-D66F12061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076159"/>
          </a:xfrm>
        </p:spPr>
        <p:txBody>
          <a:bodyPr>
            <a:normAutofit/>
          </a:bodyPr>
          <a:lstStyle/>
          <a:p>
            <a:r>
              <a:rPr lang="es-SV" dirty="0"/>
              <a:t>Que instituciones con competencia en Defensa del Consumidor diseñen y pongan en </a:t>
            </a:r>
            <a:r>
              <a:rPr lang="es-SV" dirty="0" smtClean="0"/>
              <a:t>práctica:</a:t>
            </a:r>
            <a:endParaRPr lang="es-SV" dirty="0"/>
          </a:p>
          <a:p>
            <a:pPr marL="0" indent="0">
              <a:buNone/>
            </a:pPr>
            <a:endParaRPr lang="es-SV" dirty="0"/>
          </a:p>
          <a:p>
            <a:pPr lvl="1"/>
            <a:r>
              <a:rPr lang="es-SV" dirty="0"/>
              <a:t>Un sistema de certificación para sitios de precios en línea de carros </a:t>
            </a:r>
            <a:r>
              <a:rPr lang="es-SV" dirty="0" smtClean="0"/>
              <a:t>usados.</a:t>
            </a:r>
            <a:endParaRPr lang="es-SV" dirty="0"/>
          </a:p>
          <a:p>
            <a:pPr marL="457200" lvl="1" indent="0">
              <a:buNone/>
            </a:pPr>
            <a:endParaRPr lang="es-SV" dirty="0"/>
          </a:p>
          <a:p>
            <a:pPr lvl="2"/>
            <a:r>
              <a:rPr lang="es-SV" dirty="0"/>
              <a:t>Estandarizar el tipo y la calidad de la información </a:t>
            </a:r>
            <a:r>
              <a:rPr lang="es-SV" dirty="0" smtClean="0"/>
              <a:t>publicada. </a:t>
            </a:r>
            <a:endParaRPr lang="es-SV" dirty="0"/>
          </a:p>
          <a:p>
            <a:pPr lvl="2"/>
            <a:endParaRPr lang="es-SV" dirty="0"/>
          </a:p>
          <a:p>
            <a:pPr marL="0" indent="0">
              <a:buNone/>
            </a:pPr>
            <a:endParaRPr lang="es-SV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805965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89E2A-5D88-459B-A1A4-9FE27ADD7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Recomendaciones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6F5CD-5E60-425E-B763-D66F12061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065645" cy="3570834"/>
          </a:xfrm>
        </p:spPr>
        <p:txBody>
          <a:bodyPr>
            <a:normAutofit lnSpcReduction="10000"/>
          </a:bodyPr>
          <a:lstStyle/>
          <a:p>
            <a:pPr algn="just"/>
            <a:r>
              <a:rPr lang="es-SV" dirty="0"/>
              <a:t>Promover el análisis cuantitativo, por parte de otros investigadores e instituciones relevantes, del mercado de autos en El Salvador </a:t>
            </a:r>
          </a:p>
          <a:p>
            <a:pPr marL="0" indent="0" algn="just">
              <a:buNone/>
            </a:pPr>
            <a:endParaRPr lang="es-SV" dirty="0"/>
          </a:p>
          <a:p>
            <a:pPr lvl="1"/>
            <a:r>
              <a:rPr lang="es-SV" dirty="0"/>
              <a:t>Estimación de modelos predictivos de los precios, los cuales puedan ser alojados en sitios web y consultados por el público general </a:t>
            </a:r>
          </a:p>
          <a:p>
            <a:endParaRPr lang="es-SV" dirty="0"/>
          </a:p>
          <a:p>
            <a:pPr lvl="1"/>
            <a:r>
              <a:rPr lang="es-SV" dirty="0"/>
              <a:t>Reducir la brecha de información entre consumidores </a:t>
            </a:r>
          </a:p>
          <a:p>
            <a:pPr lvl="1"/>
            <a:endParaRPr lang="es-SV" dirty="0"/>
          </a:p>
          <a:p>
            <a:pPr lvl="1" algn="just"/>
            <a:endParaRPr lang="es-SV" dirty="0"/>
          </a:p>
          <a:p>
            <a:endParaRPr lang="es-SV" dirty="0"/>
          </a:p>
          <a:p>
            <a:pPr marL="0" indent="0">
              <a:buNone/>
            </a:pPr>
            <a:endParaRPr lang="es-SV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36226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05F2F-F4C4-4D05-99F1-CC839F80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Preguntas y respuestas</a:t>
            </a:r>
          </a:p>
        </p:txBody>
      </p:sp>
    </p:spTree>
    <p:extLst>
      <p:ext uri="{BB962C8B-B14F-4D97-AF65-F5344CB8AC3E}">
        <p14:creationId xmlns:p14="http://schemas.microsoft.com/office/powerpoint/2010/main" val="3623695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8D1F3-6D4B-4716-88D8-0F67FA3E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0"/>
            <a:ext cx="7886700" cy="2852737"/>
          </a:xfrm>
        </p:spPr>
        <p:txBody>
          <a:bodyPr/>
          <a:lstStyle/>
          <a:p>
            <a:r>
              <a:rPr lang="es-SV" dirty="0"/>
              <a:t>Muchas gracias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506A0-54CA-4E4F-99CC-F3A69FDEF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742185"/>
            <a:ext cx="7886700" cy="18494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_tradnl" sz="2800" dirty="0"/>
              <a:t>Miguel Armando Paniagua</a:t>
            </a:r>
          </a:p>
          <a:p>
            <a:pPr>
              <a:lnSpc>
                <a:spcPct val="100000"/>
              </a:lnSpc>
            </a:pPr>
            <a:r>
              <a:rPr lang="es-ES_tradnl" sz="2800" b="1" dirty="0" smtClean="0"/>
              <a:t>mpaniagua@iseade.edu.sv</a:t>
            </a:r>
            <a:endParaRPr lang="es-ES_tradnl" sz="2800" b="1" dirty="0"/>
          </a:p>
          <a:p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3878416"/>
            <a:ext cx="7547428" cy="142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5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DE128-0A95-4959-AEF3-B52BCA5A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Introducción</a:t>
            </a: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1D6BD-95D2-4597-B3F2-371A13616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25563"/>
          </a:xfrm>
        </p:spPr>
        <p:txBody>
          <a:bodyPr anchor="t"/>
          <a:lstStyle/>
          <a:p>
            <a:pPr algn="just"/>
            <a:r>
              <a:rPr lang="es-SV" dirty="0"/>
              <a:t>No se </a:t>
            </a:r>
            <a:r>
              <a:rPr lang="es-SV" b="1" dirty="0"/>
              <a:t>identifica</a:t>
            </a:r>
            <a:r>
              <a:rPr lang="es-SV" dirty="0"/>
              <a:t> un modelo que estudie el precio de los autos en El Salvador desde un enfoque </a:t>
            </a:r>
            <a:r>
              <a:rPr lang="es-SV" b="1" dirty="0"/>
              <a:t>econométrico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9C1B2E-9101-4A61-ADAA-7DF983BFD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842951"/>
            <a:ext cx="2918085" cy="291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Objetivos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495845"/>
            <a:ext cx="7886700" cy="4351338"/>
          </a:xfrm>
        </p:spPr>
        <p:txBody>
          <a:bodyPr/>
          <a:lstStyle/>
          <a:p>
            <a:r>
              <a:rPr lang="es-ES_tradnl" dirty="0"/>
              <a:t>Contar con información que explique la generación de precios en el mercado de autos en El Salvador</a:t>
            </a:r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/>
              <a:t>Proveer insumos para apoyar la estrategia comercial</a:t>
            </a:r>
          </a:p>
          <a:p>
            <a:pPr lvl="1"/>
            <a:r>
              <a:rPr lang="es-ES_tradnl" dirty="0"/>
              <a:t>Nuevos y usados</a:t>
            </a:r>
          </a:p>
          <a:p>
            <a:pPr lvl="1"/>
            <a:endParaRPr lang="es-ES_tradnl" dirty="0"/>
          </a:p>
          <a:p>
            <a:r>
              <a:rPr lang="es-ES_tradnl" dirty="0"/>
              <a:t>Reducir la asimetría de información entre compradores y vendedores, fortaleciendo la eficiencia en ese mercado.</a:t>
            </a:r>
          </a:p>
        </p:txBody>
      </p:sp>
    </p:spTree>
    <p:extLst>
      <p:ext uri="{BB962C8B-B14F-4D97-AF65-F5344CB8AC3E}">
        <p14:creationId xmlns:p14="http://schemas.microsoft.com/office/powerpoint/2010/main" val="1397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Marco teórico y referencial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/>
              <a:t>Economía de la información</a:t>
            </a:r>
          </a:p>
          <a:p>
            <a:pPr lvl="1"/>
            <a:r>
              <a:rPr lang="es-ES_tradnl" dirty="0"/>
              <a:t>Asimetrías e ineficiencias en los mercados</a:t>
            </a:r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/>
              <a:t>El mercado de limones</a:t>
            </a:r>
          </a:p>
          <a:p>
            <a:pPr lvl="1"/>
            <a:r>
              <a:rPr lang="es-ES_tradnl" dirty="0"/>
              <a:t>Fundamentos para el análisis de segunda mano</a:t>
            </a:r>
          </a:p>
          <a:p>
            <a:pPr marL="457200" lvl="1" indent="0">
              <a:buNone/>
            </a:pPr>
            <a:endParaRPr lang="es-ES_tradnl" dirty="0"/>
          </a:p>
          <a:p>
            <a:r>
              <a:rPr lang="es-ES_tradnl" dirty="0"/>
              <a:t>Costos de búsqueda y bienes durables</a:t>
            </a:r>
          </a:p>
          <a:p>
            <a:pPr lvl="1"/>
            <a:r>
              <a:rPr lang="es-ES_tradnl" dirty="0"/>
              <a:t>Niveles de impaciencia y oferta disponible</a:t>
            </a:r>
          </a:p>
          <a:p>
            <a:pPr marL="457200" lvl="1" indent="0">
              <a:buNone/>
            </a:pPr>
            <a:endParaRPr lang="es-ES_tradnl" dirty="0"/>
          </a:p>
          <a:p>
            <a:r>
              <a:rPr lang="es-ES_tradnl" dirty="0"/>
              <a:t>Modelos de precios hedónicos</a:t>
            </a:r>
          </a:p>
          <a:p>
            <a:pPr lvl="1"/>
            <a:r>
              <a:rPr lang="es-ES_tradnl" dirty="0"/>
              <a:t>Enfoque cuantitativo para el modelaje de precios</a:t>
            </a:r>
          </a:p>
        </p:txBody>
      </p:sp>
      <p:pic>
        <p:nvPicPr>
          <p:cNvPr id="5" name="Gráfico 4" descr="Cabeza con engranajes">
            <a:extLst>
              <a:ext uri="{FF2B5EF4-FFF2-40B4-BE49-F238E27FC236}">
                <a16:creationId xmlns:a16="http://schemas.microsoft.com/office/drawing/2014/main" id="{D5C0759B-B7A0-412B-9A9C-0E17CBAB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7930" y="4042878"/>
            <a:ext cx="1826070" cy="182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30E38-7B3F-4EEC-AED5-F1663CA04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Literatura </a:t>
            </a:r>
            <a:r>
              <a:rPr lang="en-US" dirty="0" err="1"/>
              <a:t>consultada</a:t>
            </a: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FBA87-D3D4-4F77-9102-721DE279E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Técnicas</a:t>
            </a:r>
            <a:r>
              <a:rPr lang="en-US" dirty="0"/>
              <a:t> de </a:t>
            </a:r>
            <a:r>
              <a:rPr lang="en-US" dirty="0" err="1"/>
              <a:t>estimación</a:t>
            </a:r>
            <a:endParaRPr lang="en-US" dirty="0"/>
          </a:p>
          <a:p>
            <a:r>
              <a:rPr lang="en-US" dirty="0" err="1"/>
              <a:t>Recolección</a:t>
            </a:r>
            <a:r>
              <a:rPr lang="en-US" dirty="0"/>
              <a:t> de </a:t>
            </a:r>
            <a:r>
              <a:rPr lang="en-US" dirty="0" err="1"/>
              <a:t>datos</a:t>
            </a:r>
            <a:endParaRPr lang="en-US" dirty="0"/>
          </a:p>
          <a:p>
            <a:r>
              <a:rPr lang="en-US" dirty="0" err="1"/>
              <a:t>Elementos</a:t>
            </a:r>
            <a:r>
              <a:rPr lang="en-US" dirty="0"/>
              <a:t> </a:t>
            </a:r>
            <a:r>
              <a:rPr lang="en-US" dirty="0" err="1"/>
              <a:t>teóricos</a:t>
            </a:r>
            <a:endParaRPr lang="en-US" dirty="0"/>
          </a:p>
          <a:p>
            <a:pPr lvl="1"/>
            <a:r>
              <a:rPr lang="es-SV" dirty="0"/>
              <a:t>(</a:t>
            </a:r>
            <a:r>
              <a:rPr lang="es-SV" dirty="0" err="1"/>
              <a:t>Cumhur</a:t>
            </a:r>
            <a:r>
              <a:rPr lang="es-SV" dirty="0"/>
              <a:t> &amp; </a:t>
            </a:r>
            <a:r>
              <a:rPr lang="es-SV" dirty="0" err="1"/>
              <a:t>Senturk</a:t>
            </a:r>
            <a:r>
              <a:rPr lang="es-SV" dirty="0"/>
              <a:t>, 2009)</a:t>
            </a:r>
          </a:p>
          <a:p>
            <a:pPr lvl="1"/>
            <a:r>
              <a:rPr lang="es-SV" dirty="0"/>
              <a:t>(Ramírez, Uriarte, </a:t>
            </a:r>
            <a:r>
              <a:rPr lang="es-SV" dirty="0" err="1"/>
              <a:t>Delbianco</a:t>
            </a:r>
            <a:r>
              <a:rPr lang="es-SV" dirty="0"/>
              <a:t>, &amp; Larrosa, 2017)</a:t>
            </a:r>
          </a:p>
          <a:p>
            <a:pPr lvl="1"/>
            <a:r>
              <a:rPr lang="es-SV" dirty="0"/>
              <a:t>(Pal, </a:t>
            </a:r>
            <a:r>
              <a:rPr lang="es-SV" dirty="0" err="1"/>
              <a:t>Sundararaman</a:t>
            </a:r>
            <a:r>
              <a:rPr lang="es-SV" dirty="0"/>
              <a:t>, </a:t>
            </a:r>
            <a:r>
              <a:rPr lang="es-SV" dirty="0" err="1"/>
              <a:t>Arora</a:t>
            </a:r>
            <a:r>
              <a:rPr lang="es-SV" dirty="0"/>
              <a:t>, </a:t>
            </a:r>
            <a:r>
              <a:rPr lang="es-SV" dirty="0" err="1"/>
              <a:t>Kohli</a:t>
            </a:r>
            <a:r>
              <a:rPr lang="es-SV" dirty="0"/>
              <a:t>, &amp; </a:t>
            </a:r>
            <a:r>
              <a:rPr lang="es-SV" dirty="0" err="1"/>
              <a:t>Palakurthy</a:t>
            </a:r>
            <a:r>
              <a:rPr lang="es-SV" dirty="0"/>
              <a:t>, 2018)</a:t>
            </a:r>
          </a:p>
          <a:p>
            <a:pPr lvl="1"/>
            <a:r>
              <a:rPr lang="es-SV" dirty="0"/>
              <a:t>(</a:t>
            </a:r>
            <a:r>
              <a:rPr lang="es-SV" dirty="0" err="1"/>
              <a:t>Akerlof</a:t>
            </a:r>
            <a:r>
              <a:rPr lang="es-SV" dirty="0"/>
              <a:t>, 1970) </a:t>
            </a:r>
          </a:p>
          <a:p>
            <a:pPr lvl="1"/>
            <a:endParaRPr lang="es-SV" dirty="0"/>
          </a:p>
          <a:p>
            <a:pPr lvl="1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574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DF5C1-532C-4F82-9254-D8D5244F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Metodología de investigación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92A3AD-31E2-485E-B4ED-17AC19A05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920"/>
            <a:ext cx="7886700" cy="4351338"/>
          </a:xfrm>
        </p:spPr>
        <p:txBody>
          <a:bodyPr/>
          <a:lstStyle/>
          <a:p>
            <a:r>
              <a:rPr lang="es-SV" sz="3200" dirty="0"/>
              <a:t>Exploratorio	</a:t>
            </a:r>
          </a:p>
          <a:p>
            <a:pPr marL="0" indent="0">
              <a:buNone/>
            </a:pPr>
            <a:endParaRPr lang="es-SV" sz="3200" dirty="0"/>
          </a:p>
          <a:p>
            <a:pPr lvl="1"/>
            <a:r>
              <a:rPr lang="es-SV" sz="2800" dirty="0"/>
              <a:t>Sentar precedentes en el estudio del precio del parque vehicular en El Salvador </a:t>
            </a:r>
          </a:p>
          <a:p>
            <a:pPr marL="457200" lvl="1" indent="0">
              <a:buNone/>
            </a:pPr>
            <a:endParaRPr lang="es-SV" dirty="0"/>
          </a:p>
          <a:p>
            <a:pPr marL="457200" lvl="1" indent="0">
              <a:buNone/>
            </a:pPr>
            <a:endParaRPr lang="es-SV" dirty="0"/>
          </a:p>
        </p:txBody>
      </p:sp>
      <p:pic>
        <p:nvPicPr>
          <p:cNvPr id="4" name="Gráfico 3" descr="Coche">
            <a:extLst>
              <a:ext uri="{FF2B5EF4-FFF2-40B4-BE49-F238E27FC236}">
                <a16:creationId xmlns:a16="http://schemas.microsoft.com/office/drawing/2014/main" id="{6E51F6D7-2160-481D-81C1-47EBF7364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05717" y="3617625"/>
            <a:ext cx="2109633" cy="210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782FA-D57F-437B-826F-CDEF93E7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s-SV" dirty="0"/>
              <a:t>Metodología de investigación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C6A6EC-630E-4069-813A-5885A0090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/>
              <a:t>Herramientas de análisis usadas</a:t>
            </a:r>
          </a:p>
          <a:p>
            <a:pPr lvl="1"/>
            <a:r>
              <a:rPr lang="es-SV" dirty="0"/>
              <a:t>SPSS 23 </a:t>
            </a:r>
          </a:p>
          <a:p>
            <a:pPr lvl="2"/>
            <a:r>
              <a:rPr lang="es-SV" dirty="0"/>
              <a:t>Manipulación de datos</a:t>
            </a:r>
          </a:p>
          <a:p>
            <a:pPr marL="914400" lvl="2" indent="0">
              <a:buNone/>
            </a:pPr>
            <a:endParaRPr lang="es-SV" dirty="0"/>
          </a:p>
          <a:p>
            <a:pPr lvl="1"/>
            <a:r>
              <a:rPr lang="es-SV" dirty="0"/>
              <a:t>Microsoft Excel 19.0 </a:t>
            </a:r>
          </a:p>
          <a:p>
            <a:pPr lvl="2"/>
            <a:r>
              <a:rPr lang="es-SV" dirty="0"/>
              <a:t>Exploración de datos</a:t>
            </a:r>
          </a:p>
          <a:p>
            <a:pPr marL="914400" lvl="2" indent="0">
              <a:buNone/>
            </a:pPr>
            <a:endParaRPr lang="es-SV" dirty="0"/>
          </a:p>
          <a:p>
            <a:pPr lvl="1"/>
            <a:r>
              <a:rPr lang="es-SV" dirty="0"/>
              <a:t>R 3.5.3</a:t>
            </a:r>
          </a:p>
          <a:p>
            <a:pPr lvl="2"/>
            <a:r>
              <a:rPr lang="es-SV" dirty="0" err="1"/>
              <a:t>Librerias</a:t>
            </a:r>
            <a:r>
              <a:rPr lang="es-SV" dirty="0"/>
              <a:t> asociadas</a:t>
            </a:r>
          </a:p>
          <a:p>
            <a:pPr lvl="3"/>
            <a:r>
              <a:rPr lang="es-SV" dirty="0" err="1"/>
              <a:t>Rvest</a:t>
            </a:r>
            <a:r>
              <a:rPr lang="es-SV" dirty="0"/>
              <a:t>, </a:t>
            </a:r>
            <a:r>
              <a:rPr lang="es-SV" dirty="0" err="1"/>
              <a:t>gvlma</a:t>
            </a:r>
            <a:r>
              <a:rPr lang="es-SV" dirty="0"/>
              <a:t>, </a:t>
            </a:r>
            <a:r>
              <a:rPr lang="es-SV" dirty="0" err="1"/>
              <a:t>tseries</a:t>
            </a:r>
            <a:r>
              <a:rPr lang="es-SV" dirty="0"/>
              <a:t>, MASS, </a:t>
            </a:r>
            <a:r>
              <a:rPr lang="es-SV" dirty="0" err="1"/>
              <a:t>sandwich</a:t>
            </a:r>
            <a:endParaRPr lang="es-SV" dirty="0"/>
          </a:p>
          <a:p>
            <a:pPr marL="0" indent="0">
              <a:buNone/>
            </a:pPr>
            <a:endParaRPr lang="es-SV" dirty="0"/>
          </a:p>
        </p:txBody>
      </p:sp>
      <p:pic>
        <p:nvPicPr>
          <p:cNvPr id="1026" name="Picture 2" descr="Resultado de imagen para spss icon">
            <a:extLst>
              <a:ext uri="{FF2B5EF4-FFF2-40B4-BE49-F238E27FC236}">
                <a16:creationId xmlns:a16="http://schemas.microsoft.com/office/drawing/2014/main" id="{9F466FA9-D3C0-4411-B361-A6BCD7B5B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273" y="2188564"/>
            <a:ext cx="691604" cy="69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n relacionada">
            <a:extLst>
              <a:ext uri="{FF2B5EF4-FFF2-40B4-BE49-F238E27FC236}">
                <a16:creationId xmlns:a16="http://schemas.microsoft.com/office/drawing/2014/main" id="{B949E837-B80B-42D3-81DA-E2E10D75ED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16002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1034" name="Picture 10" descr="Imagen relacionada">
            <a:extLst>
              <a:ext uri="{FF2B5EF4-FFF2-40B4-BE49-F238E27FC236}">
                <a16:creationId xmlns:a16="http://schemas.microsoft.com/office/drawing/2014/main" id="{111AE081-A4E3-4583-88F5-8ED10008C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273" y="4896603"/>
            <a:ext cx="691604" cy="69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excel">
            <a:extLst>
              <a:ext uri="{FF2B5EF4-FFF2-40B4-BE49-F238E27FC236}">
                <a16:creationId xmlns:a16="http://schemas.microsoft.com/office/drawing/2014/main" id="{EA29B1BA-0F70-43C5-99D5-1B599AEDD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92" y="3514175"/>
            <a:ext cx="751765" cy="73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8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2040</TotalTime>
  <Words>1235</Words>
  <Application>Microsoft Office PowerPoint</Application>
  <PresentationFormat>Presentación en pantalla (4:3)</PresentationFormat>
  <Paragraphs>271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Consolas</vt:lpstr>
      <vt:lpstr>Tema de Office</vt:lpstr>
      <vt:lpstr>Variabilidad en el precio de los carros importados como función de sus atributos</vt:lpstr>
      <vt:lpstr>Presentación de PowerPoint</vt:lpstr>
      <vt:lpstr>Introducción</vt:lpstr>
      <vt:lpstr>Introducción</vt:lpstr>
      <vt:lpstr>Objetivos</vt:lpstr>
      <vt:lpstr>Marco teórico y referencial</vt:lpstr>
      <vt:lpstr>Literatura consultada</vt:lpstr>
      <vt:lpstr>Metodología de investigación</vt:lpstr>
      <vt:lpstr>Metodología de investigación</vt:lpstr>
      <vt:lpstr>Fuentes de datos</vt:lpstr>
      <vt:lpstr>Web scraping</vt:lpstr>
      <vt:lpstr>Web scraping – código de muestra</vt:lpstr>
      <vt:lpstr>Técnica de estimación</vt:lpstr>
      <vt:lpstr>Enfoque computacional</vt:lpstr>
      <vt:lpstr>Preparación de los datos</vt:lpstr>
      <vt:lpstr>Preparación de los datos</vt:lpstr>
      <vt:lpstr>El modelo</vt:lpstr>
      <vt:lpstr>Validez del modelo e interpretación</vt:lpstr>
      <vt:lpstr>Validez del modelo e interpretación</vt:lpstr>
      <vt:lpstr>Análisis y discusión</vt:lpstr>
      <vt:lpstr>Marca (en promedio, 35 % menos que Toyota)</vt:lpstr>
      <vt:lpstr>Color</vt:lpstr>
      <vt:lpstr>Tamaño</vt:lpstr>
      <vt:lpstr>Premium por ser nuevo</vt:lpstr>
      <vt:lpstr>Tiempo (longevidad)</vt:lpstr>
      <vt:lpstr>Conclusiones</vt:lpstr>
      <vt:lpstr>Conclusiones</vt:lpstr>
      <vt:lpstr>Conclusiones</vt:lpstr>
      <vt:lpstr>Recomendaciones</vt:lpstr>
      <vt:lpstr>Recomendaciones</vt:lpstr>
      <vt:lpstr>Recomendaciones</vt:lpstr>
      <vt:lpstr>Preguntas y respuestas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Miriam Tenorio</dc:creator>
  <cp:lastModifiedBy>Miguel Paniagua</cp:lastModifiedBy>
  <cp:revision>38</cp:revision>
  <dcterms:created xsi:type="dcterms:W3CDTF">2019-03-26T20:41:53Z</dcterms:created>
  <dcterms:modified xsi:type="dcterms:W3CDTF">2019-06-21T17:50:25Z</dcterms:modified>
</cp:coreProperties>
</file>